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24" r:id="rId2"/>
    <p:sldId id="322" r:id="rId3"/>
    <p:sldId id="257" r:id="rId4"/>
    <p:sldId id="258" r:id="rId5"/>
    <p:sldId id="259" r:id="rId6"/>
    <p:sldId id="325" r:id="rId7"/>
    <p:sldId id="260" r:id="rId8"/>
    <p:sldId id="310" r:id="rId9"/>
    <p:sldId id="268" r:id="rId10"/>
    <p:sldId id="320" r:id="rId11"/>
    <p:sldId id="262" r:id="rId12"/>
    <p:sldId id="263" r:id="rId13"/>
    <p:sldId id="264" r:id="rId14"/>
    <p:sldId id="265" r:id="rId15"/>
    <p:sldId id="266" r:id="rId16"/>
    <p:sldId id="267" r:id="rId17"/>
    <p:sldId id="306" r:id="rId18"/>
    <p:sldId id="326" r:id="rId19"/>
    <p:sldId id="327" r:id="rId20"/>
    <p:sldId id="273" r:id="rId21"/>
    <p:sldId id="275" r:id="rId22"/>
    <p:sldId id="271" r:id="rId23"/>
    <p:sldId id="272" r:id="rId24"/>
    <p:sldId id="328" r:id="rId25"/>
    <p:sldId id="278" r:id="rId26"/>
    <p:sldId id="279" r:id="rId27"/>
    <p:sldId id="274" r:id="rId28"/>
    <p:sldId id="276" r:id="rId29"/>
    <p:sldId id="329" r:id="rId30"/>
    <p:sldId id="330" r:id="rId31"/>
    <p:sldId id="331" r:id="rId32"/>
    <p:sldId id="288" r:id="rId33"/>
    <p:sldId id="332" r:id="rId34"/>
    <p:sldId id="333" r:id="rId35"/>
    <p:sldId id="289" r:id="rId36"/>
    <p:sldId id="291" r:id="rId37"/>
    <p:sldId id="292" r:id="rId38"/>
    <p:sldId id="293" r:id="rId39"/>
    <p:sldId id="294" r:id="rId40"/>
    <p:sldId id="317" r:id="rId41"/>
    <p:sldId id="33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8" autoAdjust="0"/>
  </p:normalViewPr>
  <p:slideViewPr>
    <p:cSldViewPr>
      <p:cViewPr varScale="1">
        <p:scale>
          <a:sx n="85" d="100"/>
          <a:sy n="85" d="100"/>
        </p:scale>
        <p:origin x="-5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19B95-C5EA-44F6-92C1-4F06C03919E3}" type="datetimeFigureOut">
              <a:rPr lang="en-US" smtClean="0"/>
              <a:pPr/>
              <a:t>7/30/2010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3CD44D-3248-4180-806F-193FB067C2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83D1607-3FCC-4DB5-891F-11844BEC2C58}" type="slidenum">
              <a:rPr lang="en-US"/>
              <a:pPr/>
              <a:t>31</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sz="1200" dirty="0" smtClean="0">
                <a:cs typeface="Times New Roman" pitchFamily="18" charset="0"/>
              </a:rPr>
              <a:t>Once you have a pretty good idea what is going on, formulate conjectures and classify them</a:t>
            </a:r>
            <a:r>
              <a:rPr lang="en-US" sz="1200" b="1" dirty="0" smtClean="0">
                <a:cs typeface="Times New Roman" pitchFamily="18" charset="0"/>
              </a:rPr>
              <a:t> </a:t>
            </a:r>
            <a:r>
              <a:rPr lang="en-US" sz="1200" dirty="0" smtClean="0">
                <a:cs typeface="Times New Roman" pitchFamily="18" charset="0"/>
              </a:rPr>
              <a:t>according to the following scheme:</a:t>
            </a:r>
          </a:p>
          <a:p>
            <a:endParaRPr lang="en-US" sz="1200" dirty="0" smtClean="0">
              <a:cs typeface="Times New Roman" pitchFamily="18" charset="0"/>
            </a:endParaRPr>
          </a:p>
          <a:p>
            <a:r>
              <a:rPr lang="en-US" sz="1200" dirty="0" smtClean="0">
                <a:cs typeface="Times New Roman" pitchFamily="18" charset="0"/>
              </a:rPr>
              <a:t>1.  We know it’s true and we think we know how to prove it.  (Sketch the argument if you have time.)</a:t>
            </a:r>
          </a:p>
          <a:p>
            <a:r>
              <a:rPr lang="en-US" sz="1200" dirty="0" smtClean="0">
                <a:cs typeface="Times New Roman" pitchFamily="18" charset="0"/>
              </a:rPr>
              <a:t>2.  We think it’s true, but we don’t know how to prove it.</a:t>
            </a:r>
          </a:p>
          <a:p>
            <a:r>
              <a:rPr lang="en-US" sz="1200" dirty="0" smtClean="0">
                <a:cs typeface="Times New Roman" pitchFamily="18" charset="0"/>
              </a:rPr>
              <a:t>3.  Questions or speculations.</a:t>
            </a:r>
          </a:p>
          <a:p>
            <a:r>
              <a:rPr lang="en-US" sz="1200" dirty="0" smtClean="0">
                <a:cs typeface="Times New Roman" pitchFamily="18" charset="0"/>
              </a:rPr>
              <a:t> </a:t>
            </a:r>
            <a:r>
              <a:rPr lang="en-US" dirty="0" smtClean="0">
                <a:cs typeface="Times New Roman" pitchFamily="18" charset="0"/>
              </a:rPr>
              <a:t> </a:t>
            </a:r>
          </a:p>
          <a:p>
            <a:pPr eaLnBrk="1" hangingPunct="1"/>
            <a:r>
              <a:rPr lang="en-US" b="1" dirty="0" smtClean="0">
                <a:cs typeface="Times New Roman" pitchFamily="18" charset="0"/>
              </a:rPr>
              <a:t>Having students experiment with iterating functions is another great place to get them asking questions.</a:t>
            </a:r>
          </a:p>
          <a:p>
            <a:pPr eaLnBrk="1" hangingPunct="1"/>
            <a:endParaRPr lang="en-US"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721606B1-5E90-4D7C-AC02-16CAFF42E81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29319D17-7059-4CF2-9FE8-BDCEA5877BD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3284D0-C15B-4905-AF36-D0238E9AF662}"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3284D0-C15B-4905-AF36-D0238E9AF662}" type="datetimeFigureOut">
              <a:rPr lang="en-US" smtClean="0"/>
              <a:pPr/>
              <a:t>7/30/2010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3284D0-C15B-4905-AF36-D0238E9AF662}" type="datetimeFigureOut">
              <a:rPr lang="en-US" smtClean="0"/>
              <a:pPr/>
              <a:t>7/30/2010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3284D0-C15B-4905-AF36-D0238E9AF662}" type="datetimeFigureOut">
              <a:rPr lang="en-US" smtClean="0"/>
              <a:pPr/>
              <a:t>7/30/2010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284D0-C15B-4905-AF36-D0238E9AF662}" type="datetimeFigureOut">
              <a:rPr lang="en-US" smtClean="0"/>
              <a:pPr/>
              <a:t>7/30/2010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284D0-C15B-4905-AF36-D0238E9AF662}" type="datetimeFigureOut">
              <a:rPr lang="en-US" smtClean="0"/>
              <a:pPr/>
              <a:t>7/30/2010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284D0-C15B-4905-AF36-D0238E9AF662}" type="datetimeFigureOut">
              <a:rPr lang="en-US" smtClean="0"/>
              <a:pPr/>
              <a:t>7/30/2010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284D0-C15B-4905-AF36-D0238E9AF662}" type="datetimeFigureOut">
              <a:rPr lang="en-US" smtClean="0"/>
              <a:pPr/>
              <a:t>7/30/2010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379C6-D441-4CD8-8FB9-E96BF810D27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6.xml"/><Relationship Id="rId4" Type="http://schemas.openxmlformats.org/officeDocument/2006/relationships/image" Target="../media/image17.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09600" y="1981200"/>
            <a:ext cx="8001000" cy="1066800"/>
          </a:xfrm>
        </p:spPr>
        <p:txBody>
          <a:bodyPr>
            <a:normAutofit/>
          </a:bodyPr>
          <a:lstStyle/>
          <a:p>
            <a:pPr>
              <a:lnSpc>
                <a:spcPct val="75000"/>
              </a:lnSpc>
              <a:spcBef>
                <a:spcPct val="50000"/>
              </a:spcBef>
            </a:pPr>
            <a:r>
              <a:rPr lang="en-US" sz="1800" b="1" dirty="0" smtClean="0">
                <a:solidFill>
                  <a:schemeClr val="tx1"/>
                </a:solidFill>
              </a:rPr>
              <a:t>2010-2011 Project </a:t>
            </a:r>
            <a:r>
              <a:rPr lang="en-US" sz="1800" b="1" dirty="0" err="1" smtClean="0">
                <a:solidFill>
                  <a:schemeClr val="tx1"/>
                </a:solidFill>
              </a:rPr>
              <a:t>NExT</a:t>
            </a:r>
            <a:r>
              <a:rPr lang="en-US" sz="1800" b="1" dirty="0" smtClean="0">
                <a:solidFill>
                  <a:schemeClr val="tx1"/>
                </a:solidFill>
              </a:rPr>
              <a:t> Workshop</a:t>
            </a:r>
          </a:p>
          <a:p>
            <a:pPr>
              <a:lnSpc>
                <a:spcPct val="75000"/>
              </a:lnSpc>
              <a:spcBef>
                <a:spcPct val="50000"/>
              </a:spcBef>
            </a:pPr>
            <a:r>
              <a:rPr lang="en-US" sz="1800" b="1" dirty="0" err="1" smtClean="0">
                <a:solidFill>
                  <a:schemeClr val="tx1"/>
                </a:solidFill>
              </a:rPr>
              <a:t>Mathfest</a:t>
            </a:r>
            <a:r>
              <a:rPr lang="en-US" sz="1800" b="1" dirty="0" smtClean="0">
                <a:solidFill>
                  <a:schemeClr val="tx1"/>
                </a:solidFill>
              </a:rPr>
              <a:t>, 2010</a:t>
            </a:r>
          </a:p>
          <a:p>
            <a:pPr>
              <a:lnSpc>
                <a:spcPct val="75000"/>
              </a:lnSpc>
              <a:spcBef>
                <a:spcPct val="50000"/>
              </a:spcBef>
            </a:pPr>
            <a:r>
              <a:rPr lang="en-US" sz="1800" b="1" dirty="0" smtClean="0">
                <a:solidFill>
                  <a:schemeClr val="tx1"/>
                </a:solidFill>
              </a:rPr>
              <a:t>Pittsburgh, PA</a:t>
            </a:r>
            <a:endParaRPr lang="en-US" sz="1800" dirty="0">
              <a:solidFill>
                <a:schemeClr val="tx1"/>
              </a:solidFill>
            </a:endParaRPr>
          </a:p>
        </p:txBody>
      </p:sp>
      <p:sp>
        <p:nvSpPr>
          <p:cNvPr id="5" name="Text Box 2"/>
          <p:cNvSpPr txBox="1">
            <a:spLocks noGrp="1" noChangeArrowheads="1"/>
          </p:cNvSpPr>
          <p:nvPr>
            <p:ph type="ctrTitle"/>
          </p:nvPr>
        </p:nvSpPr>
        <p:spPr bwMode="auto">
          <a:xfrm>
            <a:off x="457200" y="1066800"/>
            <a:ext cx="8229600" cy="830997"/>
          </a:xfrm>
          <a:prstGeom prst="rect">
            <a:avLst/>
          </a:prstGeom>
          <a:noFill/>
          <a:ln w="9525">
            <a:noFill/>
            <a:miter lim="800000"/>
            <a:headEnd/>
            <a:tailEnd/>
          </a:ln>
          <a:effectLst/>
        </p:spPr>
        <p:txBody>
          <a:bodyPr wrap="square">
            <a:spAutoFit/>
          </a:bodyPr>
          <a:lstStyle/>
          <a:p>
            <a:pPr algn="ctr">
              <a:lnSpc>
                <a:spcPct val="75000"/>
              </a:lnSpc>
              <a:spcBef>
                <a:spcPct val="50000"/>
              </a:spcBef>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What is the Definition of Definition?</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t>And other mathematical cultural conundrums</a:t>
            </a:r>
            <a:endParaRPr lang="en-US" sz="3200" b="1" dirty="0"/>
          </a:p>
        </p:txBody>
      </p:sp>
      <p:sp>
        <p:nvSpPr>
          <p:cNvPr id="6" name="Subtitle 3"/>
          <p:cNvSpPr txBox="1">
            <a:spLocks/>
          </p:cNvSpPr>
          <p:nvPr/>
        </p:nvSpPr>
        <p:spPr>
          <a:xfrm>
            <a:off x="533400" y="4953000"/>
            <a:ext cx="8077200" cy="1752600"/>
          </a:xfrm>
          <a:prstGeom prst="rect">
            <a:avLst/>
          </a:prstGeom>
        </p:spPr>
        <p:txBody>
          <a:bodyPr vert="horz" lIns="91440" tIns="45720" rIns="91440" bIns="45720" rtlCol="0">
            <a:normAutofit fontScale="92500" lnSpcReduction="20000"/>
          </a:bodyPr>
          <a:lstStyle/>
          <a:p>
            <a:pPr algn="ctr">
              <a:lnSpc>
                <a:spcPct val="55000"/>
              </a:lnSpc>
              <a:spcBef>
                <a:spcPct val="50000"/>
              </a:spcBef>
            </a:pPr>
            <a:endParaRPr lang="en-US" sz="3200" b="1" dirty="0" smtClean="0"/>
          </a:p>
          <a:p>
            <a:pPr algn="ctr">
              <a:lnSpc>
                <a:spcPct val="55000"/>
              </a:lnSpc>
              <a:spcBef>
                <a:spcPct val="50000"/>
              </a:spcBef>
            </a:pPr>
            <a:r>
              <a:rPr lang="en-US" sz="5400" b="1" dirty="0" smtClean="0"/>
              <a:t>Carol S. Schumacher</a:t>
            </a:r>
          </a:p>
          <a:p>
            <a:pPr algn="ctr">
              <a:lnSpc>
                <a:spcPct val="55000"/>
              </a:lnSpc>
              <a:spcBef>
                <a:spcPct val="50000"/>
              </a:spcBef>
            </a:pPr>
            <a:r>
              <a:rPr lang="en-US" sz="3200" b="1" dirty="0" smtClean="0"/>
              <a:t>SchumacherC@kenyon.edu</a:t>
            </a:r>
          </a:p>
          <a:p>
            <a:pPr algn="ctr">
              <a:lnSpc>
                <a:spcPct val="55000"/>
              </a:lnSpc>
              <a:spcBef>
                <a:spcPct val="50000"/>
              </a:spcBef>
            </a:pPr>
            <a:r>
              <a:rPr lang="en-US" sz="2600" b="1" dirty="0" smtClean="0"/>
              <a:t>Kenyon </a:t>
            </a:r>
            <a:r>
              <a:rPr lang="en-US" sz="2600" b="1" dirty="0" smtClean="0"/>
              <a:t>College</a:t>
            </a:r>
            <a:endParaRPr lang="en-US" sz="26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t" anchorCtr="0"/>
          <a:lstStyle/>
          <a:p>
            <a:r>
              <a:rPr lang="en-US" dirty="0" smtClean="0"/>
              <a:t>Cultural Elements</a:t>
            </a:r>
          </a:p>
        </p:txBody>
      </p:sp>
      <p:sp>
        <p:nvSpPr>
          <p:cNvPr id="53251" name="Rectangle 3"/>
          <p:cNvSpPr>
            <a:spLocks noGrp="1" noChangeArrowheads="1"/>
          </p:cNvSpPr>
          <p:nvPr>
            <p:ph idx="1"/>
          </p:nvPr>
        </p:nvSpPr>
        <p:spPr/>
        <p:txBody>
          <a:bodyPr>
            <a:normAutofit/>
          </a:bodyPr>
          <a:lstStyle/>
          <a:p>
            <a:pPr>
              <a:lnSpc>
                <a:spcPct val="90000"/>
              </a:lnSpc>
            </a:pPr>
            <a:r>
              <a:rPr lang="en-US" dirty="0" smtClean="0"/>
              <a:t>We hold </a:t>
            </a:r>
            <a:r>
              <a:rPr lang="en-US" dirty="0" smtClean="0">
                <a:solidFill>
                  <a:schemeClr val="accent2"/>
                </a:solidFill>
              </a:rPr>
              <a:t>presuppositions and assumptions </a:t>
            </a:r>
            <a:r>
              <a:rPr lang="en-US" dirty="0" smtClean="0"/>
              <a:t>that are unlikely to be shared by a student who is new to mathematical culture.</a:t>
            </a:r>
          </a:p>
          <a:p>
            <a:pPr>
              <a:lnSpc>
                <a:spcPct val="90000"/>
              </a:lnSpc>
            </a:pPr>
            <a:endParaRPr lang="en-US" dirty="0" smtClean="0"/>
          </a:p>
          <a:p>
            <a:pPr>
              <a:lnSpc>
                <a:spcPct val="90000"/>
              </a:lnSpc>
            </a:pPr>
            <a:r>
              <a:rPr lang="en-US" sz="3200" dirty="0" smtClean="0"/>
              <a:t>We have </a:t>
            </a:r>
            <a:r>
              <a:rPr lang="en-US" sz="3200" dirty="0" smtClean="0">
                <a:solidFill>
                  <a:schemeClr val="accent2"/>
                </a:solidFill>
              </a:rPr>
              <a:t>skills and practices</a:t>
            </a:r>
            <a:r>
              <a:rPr lang="en-US" sz="3200" dirty="0" smtClean="0"/>
              <a:t> that make it </a:t>
            </a:r>
            <a:r>
              <a:rPr lang="en-US" dirty="0" smtClean="0"/>
              <a:t>easier to function in our mathematical culture.</a:t>
            </a:r>
            <a:endParaRPr lang="en-US" sz="3200" dirty="0" smtClean="0"/>
          </a:p>
          <a:p>
            <a:pPr>
              <a:lnSpc>
                <a:spcPct val="90000"/>
              </a:lnSpc>
              <a:buNone/>
            </a:pPr>
            <a:endParaRPr lang="en-US" sz="3200" dirty="0" smtClean="0"/>
          </a:p>
          <a:p>
            <a:pPr>
              <a:lnSpc>
                <a:spcPct val="90000"/>
              </a:lnSpc>
            </a:pPr>
            <a:r>
              <a:rPr lang="en-US" sz="3200" dirty="0" smtClean="0"/>
              <a:t>We know where to </a:t>
            </a:r>
            <a:r>
              <a:rPr lang="en-US" sz="3200" dirty="0" smtClean="0">
                <a:solidFill>
                  <a:schemeClr val="accent2"/>
                </a:solidFill>
              </a:rPr>
              <a:t>focus of our attention </a:t>
            </a:r>
            <a:r>
              <a:rPr lang="en-US" sz="3200" dirty="0" smtClean="0"/>
              <a:t>and what can be safely ignored.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wipe(left)">
                                      <p:cBhvr>
                                        <p:cTn id="12" dur="5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wipe(left)">
                                      <p:cBhvr>
                                        <p:cTn id="17"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09600" y="1295400"/>
            <a:ext cx="8229600" cy="3662541"/>
          </a:xfrm>
          <a:prstGeom prst="rect">
            <a:avLst/>
          </a:prstGeom>
          <a:noFill/>
          <a:ln w="9525">
            <a:noFill/>
            <a:miter lim="800000"/>
            <a:headEnd/>
            <a:tailEnd/>
          </a:ln>
          <a:effectLst/>
        </p:spPr>
        <p:txBody>
          <a:bodyPr wrap="square">
            <a:spAutoFit/>
          </a:bodyPr>
          <a:lstStyle/>
          <a:p>
            <a:r>
              <a:rPr lang="en-US" sz="4000" dirty="0">
                <a:latin typeface="Times New Roman" pitchFamily="18" charset="0"/>
                <a:cs typeface="Times New Roman" pitchFamily="18" charset="0"/>
              </a:rPr>
              <a:t>What is a </a:t>
            </a:r>
            <a:r>
              <a:rPr lang="en-US" sz="4000" b="1" dirty="0">
                <a:latin typeface="Times New Roman" pitchFamily="18" charset="0"/>
                <a:cs typeface="Times New Roman" pitchFamily="18" charset="0"/>
              </a:rPr>
              <a:t>definition</a:t>
            </a:r>
            <a:r>
              <a:rPr lang="en-US" sz="4000" dirty="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en-US" sz="2800" dirty="0">
                <a:latin typeface="Times New Roman" pitchFamily="18" charset="0"/>
                <a:cs typeface="Times New Roman" pitchFamily="18" charset="0"/>
              </a:rPr>
              <a:t>To a mathematician, it is the tool that is used to make an intuitive idea subject to rigorous analysis.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To anyone else in the world, </a:t>
            </a:r>
            <a:r>
              <a:rPr lang="en-US" sz="2800" i="1" dirty="0">
                <a:latin typeface="Times New Roman" pitchFamily="18" charset="0"/>
                <a:cs typeface="Times New Roman" pitchFamily="18" charset="0"/>
              </a:rPr>
              <a:t>including most of your students</a:t>
            </a:r>
            <a:r>
              <a:rPr lang="en-US" sz="2800" dirty="0">
                <a:latin typeface="Times New Roman" pitchFamily="18" charset="0"/>
                <a:cs typeface="Times New Roman" pitchFamily="18" charset="0"/>
              </a:rPr>
              <a:t>, it is a phrase or sentence that is used to help understand what a word means.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219200" y="685800"/>
            <a:ext cx="6629400" cy="5181600"/>
            <a:chOff x="384" y="432"/>
            <a:chExt cx="4176" cy="3264"/>
          </a:xfrm>
        </p:grpSpPr>
        <p:sp>
          <p:nvSpPr>
            <p:cNvPr id="21537" name="AutoShape 33"/>
            <p:cNvSpPr>
              <a:spLocks noChangeArrowheads="1"/>
            </p:cNvSpPr>
            <p:nvPr/>
          </p:nvSpPr>
          <p:spPr bwMode="auto">
            <a:xfrm>
              <a:off x="3312" y="1920"/>
              <a:ext cx="432" cy="384"/>
            </a:xfrm>
            <a:prstGeom prst="cloudCallout">
              <a:avLst>
                <a:gd name="adj1" fmla="val -71528"/>
                <a:gd name="adj2" fmla="val 98176"/>
              </a:avLst>
            </a:prstGeom>
            <a:solidFill>
              <a:schemeClr val="bg1"/>
            </a:solidFill>
            <a:ln w="9525">
              <a:solidFill>
                <a:schemeClr val="tx1"/>
              </a:solidFill>
              <a:round/>
              <a:headEnd/>
              <a:tailEnd/>
            </a:ln>
            <a:effectLst/>
          </p:spPr>
          <p:txBody>
            <a:bodyPr wrap="none" anchor="ctr"/>
            <a:lstStyle/>
            <a:p>
              <a:pPr algn="ctr"/>
              <a:endParaRPr lang="en-US"/>
            </a:p>
          </p:txBody>
        </p:sp>
        <p:sp>
          <p:nvSpPr>
            <p:cNvPr id="21534" name="AutoShape 30"/>
            <p:cNvSpPr>
              <a:spLocks noChangeArrowheads="1"/>
            </p:cNvSpPr>
            <p:nvPr/>
          </p:nvSpPr>
          <p:spPr bwMode="auto">
            <a:xfrm flipH="1">
              <a:off x="384" y="432"/>
              <a:ext cx="2448" cy="768"/>
            </a:xfrm>
            <a:prstGeom prst="wedgeRoundRectCallout">
              <a:avLst>
                <a:gd name="adj1" fmla="val 16907"/>
                <a:gd name="adj2" fmla="val 94009"/>
                <a:gd name="adj3" fmla="val 1666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21509" name="AutoShape 5"/>
            <p:cNvSpPr>
              <a:spLocks noChangeArrowheads="1"/>
            </p:cNvSpPr>
            <p:nvPr/>
          </p:nvSpPr>
          <p:spPr bwMode="auto">
            <a:xfrm rot="-2069453">
              <a:off x="1632" y="2304"/>
              <a:ext cx="528" cy="240"/>
            </a:xfrm>
            <a:prstGeom prst="roundRect">
              <a:avLst>
                <a:gd name="adj" fmla="val 0"/>
              </a:avLst>
            </a:prstGeom>
            <a:solidFill>
              <a:srgbClr val="FF0000"/>
            </a:solidFill>
            <a:ln w="9525">
              <a:solidFill>
                <a:schemeClr val="tx2"/>
              </a:solidFill>
              <a:round/>
              <a:headEnd/>
              <a:tailEnd/>
            </a:ln>
            <a:effectLst/>
          </p:spPr>
          <p:txBody>
            <a:bodyPr wrap="none" anchor="ctr"/>
            <a:lstStyle/>
            <a:p>
              <a:endParaRPr lang="en-US"/>
            </a:p>
          </p:txBody>
        </p:sp>
        <p:sp>
          <p:nvSpPr>
            <p:cNvPr id="21507" name="AutoShape 3"/>
            <p:cNvSpPr>
              <a:spLocks noChangeArrowheads="1"/>
            </p:cNvSpPr>
            <p:nvPr/>
          </p:nvSpPr>
          <p:spPr bwMode="auto">
            <a:xfrm>
              <a:off x="912" y="2112"/>
              <a:ext cx="576" cy="1152"/>
            </a:xfrm>
            <a:prstGeom prst="roundRect">
              <a:avLst>
                <a:gd name="adj" fmla="val 16667"/>
              </a:avLst>
            </a:prstGeom>
            <a:solidFill>
              <a:srgbClr val="FF0000"/>
            </a:solidFill>
            <a:ln w="9525">
              <a:solidFill>
                <a:schemeClr val="tx2"/>
              </a:solidFill>
              <a:round/>
              <a:headEnd/>
              <a:tailEnd/>
            </a:ln>
            <a:effectLst/>
          </p:spPr>
          <p:txBody>
            <a:bodyPr wrap="none" anchor="ctr"/>
            <a:lstStyle/>
            <a:p>
              <a:endParaRPr lang="en-US"/>
            </a:p>
          </p:txBody>
        </p:sp>
        <p:grpSp>
          <p:nvGrpSpPr>
            <p:cNvPr id="3" name="Group 43"/>
            <p:cNvGrpSpPr>
              <a:grpSpLocks/>
            </p:cNvGrpSpPr>
            <p:nvPr/>
          </p:nvGrpSpPr>
          <p:grpSpPr bwMode="auto">
            <a:xfrm>
              <a:off x="912" y="1536"/>
              <a:ext cx="1344" cy="1728"/>
              <a:chOff x="912" y="1536"/>
              <a:chExt cx="1344" cy="1728"/>
            </a:xfrm>
          </p:grpSpPr>
          <p:sp>
            <p:nvSpPr>
              <p:cNvPr id="21510" name="Line 6"/>
              <p:cNvSpPr>
                <a:spLocks noChangeShapeType="1"/>
              </p:cNvSpPr>
              <p:nvPr/>
            </p:nvSpPr>
            <p:spPr bwMode="auto">
              <a:xfrm flipV="1">
                <a:off x="2064" y="1536"/>
                <a:ext cx="192" cy="768"/>
              </a:xfrm>
              <a:prstGeom prst="line">
                <a:avLst/>
              </a:prstGeom>
              <a:noFill/>
              <a:ln w="34925">
                <a:solidFill>
                  <a:schemeClr val="tx2"/>
                </a:solidFill>
                <a:round/>
                <a:headEnd/>
                <a:tailEnd/>
              </a:ln>
              <a:effectLst/>
            </p:spPr>
            <p:txBody>
              <a:bodyPr wrap="none" anchor="ctr"/>
              <a:lstStyle/>
              <a:p>
                <a:endParaRPr lang="en-US"/>
              </a:p>
            </p:txBody>
          </p:sp>
          <p:grpSp>
            <p:nvGrpSpPr>
              <p:cNvPr id="4" name="Group 42"/>
              <p:cNvGrpSpPr>
                <a:grpSpLocks/>
              </p:cNvGrpSpPr>
              <p:nvPr/>
            </p:nvGrpSpPr>
            <p:grpSpPr bwMode="auto">
              <a:xfrm>
                <a:off x="912" y="1680"/>
                <a:ext cx="1248" cy="1584"/>
                <a:chOff x="912" y="1680"/>
                <a:chExt cx="1248" cy="1584"/>
              </a:xfrm>
            </p:grpSpPr>
            <p:sp>
              <p:nvSpPr>
                <p:cNvPr id="21508" name="AutoShape 4"/>
                <p:cNvSpPr>
                  <a:spLocks noChangeArrowheads="1"/>
                </p:cNvSpPr>
                <p:nvPr/>
              </p:nvSpPr>
              <p:spPr bwMode="auto">
                <a:xfrm rot="1860190">
                  <a:off x="1296" y="2304"/>
                  <a:ext cx="528" cy="240"/>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sp>
              <p:nvSpPr>
                <p:cNvPr id="21506" name="Oval 2"/>
                <p:cNvSpPr>
                  <a:spLocks noChangeArrowheads="1"/>
                </p:cNvSpPr>
                <p:nvPr/>
              </p:nvSpPr>
              <p:spPr bwMode="auto">
                <a:xfrm>
                  <a:off x="1008" y="1680"/>
                  <a:ext cx="336" cy="336"/>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21513" name="AutoShape 9"/>
                <p:cNvSpPr>
                  <a:spLocks noChangeArrowheads="1"/>
                </p:cNvSpPr>
                <p:nvPr/>
              </p:nvSpPr>
              <p:spPr bwMode="auto">
                <a:xfrm rot="-2069453">
                  <a:off x="1632" y="2304"/>
                  <a:ext cx="528" cy="240"/>
                </a:xfrm>
                <a:prstGeom prst="roundRect">
                  <a:avLst>
                    <a:gd name="adj" fmla="val 0"/>
                  </a:avLst>
                </a:prstGeom>
                <a:solidFill>
                  <a:srgbClr val="FF0000"/>
                </a:solidFill>
                <a:ln w="9525">
                  <a:solidFill>
                    <a:srgbClr val="FF0000"/>
                  </a:solidFill>
                  <a:round/>
                  <a:headEnd/>
                  <a:tailEnd/>
                </a:ln>
                <a:effectLst/>
              </p:spPr>
              <p:txBody>
                <a:bodyPr wrap="none" anchor="ctr"/>
                <a:lstStyle/>
                <a:p>
                  <a:endParaRPr lang="en-US"/>
                </a:p>
              </p:txBody>
            </p:sp>
            <p:sp>
              <p:nvSpPr>
                <p:cNvPr id="21514" name="AutoShape 10"/>
                <p:cNvSpPr>
                  <a:spLocks noChangeArrowheads="1"/>
                </p:cNvSpPr>
                <p:nvPr/>
              </p:nvSpPr>
              <p:spPr bwMode="auto">
                <a:xfrm>
                  <a:off x="912" y="2112"/>
                  <a:ext cx="576" cy="1152"/>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grpSp>
        </p:grpSp>
        <p:sp>
          <p:nvSpPr>
            <p:cNvPr id="21516" name="Text Box 12"/>
            <p:cNvSpPr txBox="1">
              <a:spLocks noChangeArrowheads="1"/>
            </p:cNvSpPr>
            <p:nvPr/>
          </p:nvSpPr>
          <p:spPr bwMode="auto">
            <a:xfrm>
              <a:off x="384" y="528"/>
              <a:ext cx="2579" cy="601"/>
            </a:xfrm>
            <a:prstGeom prst="rect">
              <a:avLst/>
            </a:prstGeom>
            <a:noFill/>
            <a:ln w="9525">
              <a:noFill/>
              <a:miter lim="800000"/>
              <a:headEnd/>
              <a:tailEnd/>
            </a:ln>
            <a:effectLst/>
          </p:spPr>
          <p:txBody>
            <a:bodyPr wrap="none">
              <a:spAutoFit/>
            </a:bodyPr>
            <a:lstStyle/>
            <a:p>
              <a:r>
                <a:rPr lang="en-US" sz="2800" dirty="0">
                  <a:latin typeface="Times New Roman" pitchFamily="18" charset="0"/>
                  <a:cs typeface="Times New Roman" pitchFamily="18" charset="0"/>
                </a:rPr>
                <a:t>For every</a:t>
              </a:r>
              <a:r>
                <a:rPr lang="en-US" sz="2800" dirty="0">
                  <a:latin typeface="Times New Roman" pitchFamily="18" charset="0"/>
                  <a:cs typeface="Times New Roman" pitchFamily="18" charset="0"/>
                  <a:sym typeface="WP Greek Courier" pitchFamily="49" charset="2"/>
                </a:rPr>
                <a:t> </a:t>
              </a:r>
              <a:r>
                <a:rPr lang="en-US" sz="2800" dirty="0" smtClean="0">
                  <a:latin typeface="Times New Roman" pitchFamily="18" charset="0"/>
                  <a:cs typeface="Times New Roman" pitchFamily="18" charset="0"/>
                  <a:sym typeface="Euclid Symbol" pitchFamily="18" charset="2"/>
                </a:rPr>
                <a:t> </a:t>
              </a:r>
              <a:r>
                <a:rPr lang="en-US" sz="2800" dirty="0" smtClean="0">
                  <a:latin typeface="Times New Roman" pitchFamily="18" charset="0"/>
                  <a:cs typeface="Times New Roman" pitchFamily="18" charset="0"/>
                  <a:sym typeface="WP Greek Helve" pitchFamily="2" charset="2"/>
                </a:rPr>
                <a:t>&gt; 0</a:t>
              </a:r>
              <a:r>
                <a:rPr lang="en-US" sz="2800" dirty="0">
                  <a:latin typeface="Times New Roman" pitchFamily="18" charset="0"/>
                  <a:cs typeface="Times New Roman" pitchFamily="18" charset="0"/>
                  <a:sym typeface="WP Greek Helve" pitchFamily="2" charset="2"/>
                </a:rPr>
                <a:t>, there</a:t>
              </a:r>
            </a:p>
            <a:p>
              <a:r>
                <a:rPr lang="en-US" sz="2800" dirty="0">
                  <a:latin typeface="Times New Roman" pitchFamily="18" charset="0"/>
                  <a:cs typeface="Times New Roman" pitchFamily="18" charset="0"/>
                  <a:sym typeface="WP Greek Helve" pitchFamily="2" charset="2"/>
                </a:rPr>
                <a:t>exists a </a:t>
              </a:r>
              <a:r>
                <a:rPr lang="en-US" sz="2800" dirty="0" smtClean="0">
                  <a:latin typeface="Times New Roman" pitchFamily="18" charset="0"/>
                  <a:cs typeface="Times New Roman" pitchFamily="18" charset="0"/>
                  <a:sym typeface="Euclid Symbol" pitchFamily="18" charset="2"/>
                </a:rPr>
                <a:t> </a:t>
              </a:r>
              <a:r>
                <a:rPr lang="en-US" sz="2800" dirty="0" smtClean="0">
                  <a:latin typeface="Times New Roman" pitchFamily="18" charset="0"/>
                  <a:cs typeface="Times New Roman" pitchFamily="18" charset="0"/>
                  <a:sym typeface="WP Greek Helve" pitchFamily="2" charset="2"/>
                </a:rPr>
                <a:t>&gt; 0 </a:t>
              </a:r>
              <a:r>
                <a:rPr lang="en-US" sz="2800" dirty="0">
                  <a:latin typeface="Times New Roman" pitchFamily="18" charset="0"/>
                  <a:cs typeface="Times New Roman" pitchFamily="18" charset="0"/>
                  <a:sym typeface="WP Greek Helve" pitchFamily="2" charset="2"/>
                </a:rPr>
                <a:t>such that if...</a:t>
              </a:r>
              <a:r>
                <a:rPr lang="en-US" sz="2800" dirty="0">
                  <a:latin typeface="Times New Roman" pitchFamily="18" charset="0"/>
                  <a:cs typeface="Times New Roman" pitchFamily="18" charset="0"/>
                </a:rPr>
                <a:t> </a:t>
              </a:r>
            </a:p>
          </p:txBody>
        </p:sp>
        <p:grpSp>
          <p:nvGrpSpPr>
            <p:cNvPr id="5" name="Group 21"/>
            <p:cNvGrpSpPr>
              <a:grpSpLocks/>
            </p:cNvGrpSpPr>
            <p:nvPr/>
          </p:nvGrpSpPr>
          <p:grpSpPr bwMode="auto">
            <a:xfrm>
              <a:off x="2832" y="2544"/>
              <a:ext cx="576" cy="1152"/>
              <a:chOff x="2976" y="1728"/>
              <a:chExt cx="576" cy="1152"/>
            </a:xfrm>
          </p:grpSpPr>
          <p:sp>
            <p:nvSpPr>
              <p:cNvPr id="21521" name="Oval 17"/>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1524" name="AutoShape 20"/>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grpSp>
          <p:nvGrpSpPr>
            <p:cNvPr id="6" name="Group 22"/>
            <p:cNvGrpSpPr>
              <a:grpSpLocks/>
            </p:cNvGrpSpPr>
            <p:nvPr/>
          </p:nvGrpSpPr>
          <p:grpSpPr bwMode="auto">
            <a:xfrm>
              <a:off x="1920" y="2544"/>
              <a:ext cx="576" cy="1152"/>
              <a:chOff x="2976" y="1728"/>
              <a:chExt cx="576" cy="1152"/>
            </a:xfrm>
          </p:grpSpPr>
          <p:sp>
            <p:nvSpPr>
              <p:cNvPr id="21527" name="Oval 23"/>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1528" name="AutoShape 24"/>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grpSp>
          <p:nvGrpSpPr>
            <p:cNvPr id="7" name="Group 25"/>
            <p:cNvGrpSpPr>
              <a:grpSpLocks/>
            </p:cNvGrpSpPr>
            <p:nvPr/>
          </p:nvGrpSpPr>
          <p:grpSpPr bwMode="auto">
            <a:xfrm>
              <a:off x="3696" y="2544"/>
              <a:ext cx="576" cy="1152"/>
              <a:chOff x="2976" y="1728"/>
              <a:chExt cx="576" cy="1152"/>
            </a:xfrm>
          </p:grpSpPr>
          <p:sp>
            <p:nvSpPr>
              <p:cNvPr id="21530" name="Oval 26"/>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1531" name="AutoShape 27"/>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sp>
          <p:nvSpPr>
            <p:cNvPr id="21536" name="Text Box 32"/>
            <p:cNvSpPr txBox="1">
              <a:spLocks noChangeArrowheads="1"/>
            </p:cNvSpPr>
            <p:nvPr/>
          </p:nvSpPr>
          <p:spPr bwMode="auto">
            <a:xfrm>
              <a:off x="3436" y="1900"/>
              <a:ext cx="260" cy="404"/>
            </a:xfrm>
            <a:prstGeom prst="rect">
              <a:avLst/>
            </a:prstGeom>
            <a:noFill/>
            <a:ln w="9525">
              <a:noFill/>
              <a:miter lim="800000"/>
              <a:headEnd/>
              <a:tailEnd/>
            </a:ln>
            <a:effectLst/>
          </p:spPr>
          <p:txBody>
            <a:bodyPr wrap="none">
              <a:spAutoFit/>
            </a:bodyPr>
            <a:lstStyle/>
            <a:p>
              <a:r>
                <a:rPr lang="en-US" sz="3600" b="1" dirty="0"/>
                <a:t>?</a:t>
              </a:r>
            </a:p>
          </p:txBody>
        </p:sp>
        <p:grpSp>
          <p:nvGrpSpPr>
            <p:cNvPr id="8" name="Group 37"/>
            <p:cNvGrpSpPr>
              <a:grpSpLocks/>
            </p:cNvGrpSpPr>
            <p:nvPr/>
          </p:nvGrpSpPr>
          <p:grpSpPr bwMode="auto">
            <a:xfrm>
              <a:off x="2400" y="1852"/>
              <a:ext cx="432" cy="404"/>
              <a:chOff x="3216" y="1804"/>
              <a:chExt cx="432" cy="404"/>
            </a:xfrm>
          </p:grpSpPr>
          <p:sp>
            <p:nvSpPr>
              <p:cNvPr id="21535" name="AutoShape 31"/>
              <p:cNvSpPr>
                <a:spLocks noChangeArrowheads="1"/>
              </p:cNvSpPr>
              <p:nvPr/>
            </p:nvSpPr>
            <p:spPr bwMode="auto">
              <a:xfrm>
                <a:off x="3216" y="1824"/>
                <a:ext cx="432" cy="384"/>
              </a:xfrm>
              <a:prstGeom prst="cloudCallout">
                <a:avLst>
                  <a:gd name="adj1" fmla="val -49306"/>
                  <a:gd name="adj2" fmla="val 123176"/>
                </a:avLst>
              </a:prstGeom>
              <a:solidFill>
                <a:schemeClr val="bg1"/>
              </a:solidFill>
              <a:ln w="9525">
                <a:solidFill>
                  <a:schemeClr val="tx1"/>
                </a:solidFill>
                <a:round/>
                <a:headEnd/>
                <a:tailEnd/>
              </a:ln>
              <a:effectLst/>
            </p:spPr>
            <p:txBody>
              <a:bodyPr wrap="none" anchor="ctr"/>
              <a:lstStyle/>
              <a:p>
                <a:pPr algn="ctr"/>
                <a:endParaRPr lang="en-US"/>
              </a:p>
            </p:txBody>
          </p:sp>
          <p:sp>
            <p:nvSpPr>
              <p:cNvPr id="21540" name="Text Box 36"/>
              <p:cNvSpPr txBox="1">
                <a:spLocks noChangeArrowheads="1"/>
              </p:cNvSpPr>
              <p:nvPr/>
            </p:nvSpPr>
            <p:spPr bwMode="auto">
              <a:xfrm>
                <a:off x="3312" y="1804"/>
                <a:ext cx="260" cy="404"/>
              </a:xfrm>
              <a:prstGeom prst="rect">
                <a:avLst/>
              </a:prstGeom>
              <a:noFill/>
              <a:ln w="9525">
                <a:noFill/>
                <a:miter lim="800000"/>
                <a:headEnd/>
                <a:tailEnd/>
              </a:ln>
              <a:effectLst/>
            </p:spPr>
            <p:txBody>
              <a:bodyPr wrap="none">
                <a:spAutoFit/>
              </a:bodyPr>
              <a:lstStyle/>
              <a:p>
                <a:r>
                  <a:rPr lang="en-US" sz="3600" b="1" dirty="0"/>
                  <a:t>?</a:t>
                </a:r>
              </a:p>
            </p:txBody>
          </p:sp>
        </p:grpSp>
        <p:grpSp>
          <p:nvGrpSpPr>
            <p:cNvPr id="9" name="Group 38"/>
            <p:cNvGrpSpPr>
              <a:grpSpLocks/>
            </p:cNvGrpSpPr>
            <p:nvPr/>
          </p:nvGrpSpPr>
          <p:grpSpPr bwMode="auto">
            <a:xfrm>
              <a:off x="4128" y="1852"/>
              <a:ext cx="432" cy="404"/>
              <a:chOff x="3216" y="1804"/>
              <a:chExt cx="432" cy="404"/>
            </a:xfrm>
          </p:grpSpPr>
          <p:sp>
            <p:nvSpPr>
              <p:cNvPr id="21543" name="AutoShape 39"/>
              <p:cNvSpPr>
                <a:spLocks noChangeArrowheads="1"/>
              </p:cNvSpPr>
              <p:nvPr/>
            </p:nvSpPr>
            <p:spPr bwMode="auto">
              <a:xfrm>
                <a:off x="3216" y="1824"/>
                <a:ext cx="432" cy="384"/>
              </a:xfrm>
              <a:prstGeom prst="cloudCallout">
                <a:avLst>
                  <a:gd name="adj1" fmla="val -49306"/>
                  <a:gd name="adj2" fmla="val 123176"/>
                </a:avLst>
              </a:prstGeom>
              <a:solidFill>
                <a:schemeClr val="bg1"/>
              </a:solidFill>
              <a:ln w="9525">
                <a:solidFill>
                  <a:schemeClr val="tx1"/>
                </a:solidFill>
                <a:round/>
                <a:headEnd/>
                <a:tailEnd/>
              </a:ln>
              <a:effectLst/>
            </p:spPr>
            <p:txBody>
              <a:bodyPr wrap="none" anchor="ctr"/>
              <a:lstStyle/>
              <a:p>
                <a:pPr algn="ctr"/>
                <a:endParaRPr lang="en-US"/>
              </a:p>
            </p:txBody>
          </p:sp>
          <p:sp>
            <p:nvSpPr>
              <p:cNvPr id="21544" name="Text Box 40"/>
              <p:cNvSpPr txBox="1">
                <a:spLocks noChangeArrowheads="1"/>
              </p:cNvSpPr>
              <p:nvPr/>
            </p:nvSpPr>
            <p:spPr bwMode="auto">
              <a:xfrm>
                <a:off x="3312" y="1804"/>
                <a:ext cx="260" cy="404"/>
              </a:xfrm>
              <a:prstGeom prst="rect">
                <a:avLst/>
              </a:prstGeom>
              <a:noFill/>
              <a:ln w="9525">
                <a:noFill/>
                <a:miter lim="800000"/>
                <a:headEnd/>
                <a:tailEnd/>
              </a:ln>
              <a:effectLst/>
            </p:spPr>
            <p:txBody>
              <a:bodyPr wrap="none">
                <a:spAutoFit/>
              </a:bodyPr>
              <a:lstStyle/>
              <a:p>
                <a:r>
                  <a:rPr lang="en-US" sz="3600" b="1" dirty="0"/>
                  <a:t>?</a:t>
                </a: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447800" y="2667000"/>
            <a:ext cx="1981200" cy="2514600"/>
            <a:chOff x="912" y="1680"/>
            <a:chExt cx="1248" cy="1584"/>
          </a:xfrm>
        </p:grpSpPr>
        <p:sp>
          <p:nvSpPr>
            <p:cNvPr id="23557" name="AutoShape 5"/>
            <p:cNvSpPr>
              <a:spLocks noChangeArrowheads="1"/>
            </p:cNvSpPr>
            <p:nvPr/>
          </p:nvSpPr>
          <p:spPr bwMode="auto">
            <a:xfrm rot="1860190">
              <a:off x="1296" y="2304"/>
              <a:ext cx="528" cy="240"/>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sp>
          <p:nvSpPr>
            <p:cNvPr id="23558" name="Oval 6"/>
            <p:cNvSpPr>
              <a:spLocks noChangeArrowheads="1"/>
            </p:cNvSpPr>
            <p:nvPr/>
          </p:nvSpPr>
          <p:spPr bwMode="auto">
            <a:xfrm>
              <a:off x="1008" y="1680"/>
              <a:ext cx="336" cy="336"/>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23559" name="AutoShape 7"/>
            <p:cNvSpPr>
              <a:spLocks noChangeArrowheads="1"/>
            </p:cNvSpPr>
            <p:nvPr/>
          </p:nvSpPr>
          <p:spPr bwMode="auto">
            <a:xfrm rot="-2069453">
              <a:off x="1632" y="2304"/>
              <a:ext cx="528" cy="240"/>
            </a:xfrm>
            <a:prstGeom prst="roundRect">
              <a:avLst>
                <a:gd name="adj" fmla="val 0"/>
              </a:avLst>
            </a:prstGeom>
            <a:solidFill>
              <a:srgbClr val="FF0000"/>
            </a:solidFill>
            <a:ln w="9525">
              <a:solidFill>
                <a:srgbClr val="FF0000"/>
              </a:solidFill>
              <a:round/>
              <a:headEnd/>
              <a:tailEnd/>
            </a:ln>
            <a:effectLst/>
          </p:spPr>
          <p:txBody>
            <a:bodyPr wrap="none" anchor="ctr"/>
            <a:lstStyle/>
            <a:p>
              <a:endParaRPr lang="en-US"/>
            </a:p>
          </p:txBody>
        </p:sp>
        <p:sp>
          <p:nvSpPr>
            <p:cNvPr id="23560" name="AutoShape 8"/>
            <p:cNvSpPr>
              <a:spLocks noChangeArrowheads="1"/>
            </p:cNvSpPr>
            <p:nvPr/>
          </p:nvSpPr>
          <p:spPr bwMode="auto">
            <a:xfrm>
              <a:off x="912" y="2112"/>
              <a:ext cx="576" cy="1152"/>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grpSp>
      <p:grpSp>
        <p:nvGrpSpPr>
          <p:cNvPr id="3" name="Group 9"/>
          <p:cNvGrpSpPr>
            <a:grpSpLocks/>
          </p:cNvGrpSpPr>
          <p:nvPr/>
        </p:nvGrpSpPr>
        <p:grpSpPr bwMode="auto">
          <a:xfrm>
            <a:off x="5486400" y="3352800"/>
            <a:ext cx="914400" cy="1828800"/>
            <a:chOff x="2976" y="1728"/>
            <a:chExt cx="576" cy="1152"/>
          </a:xfrm>
        </p:grpSpPr>
        <p:sp>
          <p:nvSpPr>
            <p:cNvPr id="23562" name="Oval 10"/>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3563" name="AutoShape 11"/>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sp>
        <p:nvSpPr>
          <p:cNvPr id="23564" name="AutoShape 12"/>
          <p:cNvSpPr>
            <a:spLocks noChangeArrowheads="1"/>
          </p:cNvSpPr>
          <p:nvPr/>
        </p:nvSpPr>
        <p:spPr bwMode="auto">
          <a:xfrm>
            <a:off x="1676400" y="685800"/>
            <a:ext cx="3657600" cy="1447800"/>
          </a:xfrm>
          <a:prstGeom prst="wedgeRoundRectCallout">
            <a:avLst>
              <a:gd name="adj1" fmla="val -38412"/>
              <a:gd name="adj2" fmla="val 86074"/>
              <a:gd name="adj3" fmla="val 16667"/>
            </a:avLst>
          </a:prstGeom>
          <a:solidFill>
            <a:schemeClr val="bg1"/>
          </a:solidFill>
          <a:ln w="9525">
            <a:solidFill>
              <a:schemeClr val="tx1"/>
            </a:solidFill>
            <a:miter lim="800000"/>
            <a:headEnd/>
            <a:tailEnd/>
          </a:ln>
          <a:effectLst/>
        </p:spPr>
        <p:txBody>
          <a:bodyPr wrap="none" anchor="ctr"/>
          <a:lstStyle/>
          <a:p>
            <a:pPr algn="ctr"/>
            <a:r>
              <a:rPr lang="en-US"/>
              <a:t>What does it mean to say </a:t>
            </a:r>
          </a:p>
          <a:p>
            <a:pPr algn="ctr"/>
            <a:r>
              <a:rPr lang="en-US"/>
              <a:t>that two partially ordered </a:t>
            </a:r>
          </a:p>
          <a:p>
            <a:pPr algn="ctr"/>
            <a:r>
              <a:rPr lang="en-US"/>
              <a:t>sets are order isomorphic?</a:t>
            </a:r>
          </a:p>
        </p:txBody>
      </p:sp>
      <p:sp>
        <p:nvSpPr>
          <p:cNvPr id="23565" name="AutoShape 13"/>
          <p:cNvSpPr>
            <a:spLocks noChangeArrowheads="1"/>
          </p:cNvSpPr>
          <p:nvPr/>
        </p:nvSpPr>
        <p:spPr bwMode="auto">
          <a:xfrm>
            <a:off x="5867400" y="990600"/>
            <a:ext cx="2514600" cy="1600200"/>
          </a:xfrm>
          <a:prstGeom prst="wedgeRoundRectCallout">
            <a:avLst>
              <a:gd name="adj1" fmla="val -37690"/>
              <a:gd name="adj2" fmla="val 103375"/>
              <a:gd name="adj3" fmla="val 16667"/>
            </a:avLst>
          </a:prstGeom>
          <a:solidFill>
            <a:schemeClr val="bg1"/>
          </a:solidFill>
          <a:ln w="9525">
            <a:solidFill>
              <a:schemeClr val="tx1"/>
            </a:solidFill>
            <a:miter lim="800000"/>
            <a:headEnd/>
            <a:tailEnd/>
          </a:ln>
          <a:effectLst/>
        </p:spPr>
        <p:txBody>
          <a:bodyPr wrap="none" anchor="ctr"/>
          <a:lstStyle/>
          <a:p>
            <a:pPr algn="ctr"/>
            <a:endParaRPr lang="en-US"/>
          </a:p>
        </p:txBody>
      </p:sp>
      <p:grpSp>
        <p:nvGrpSpPr>
          <p:cNvPr id="4" name="Group 39"/>
          <p:cNvGrpSpPr>
            <a:grpSpLocks/>
          </p:cNvGrpSpPr>
          <p:nvPr/>
        </p:nvGrpSpPr>
        <p:grpSpPr bwMode="auto">
          <a:xfrm>
            <a:off x="6172200" y="1219200"/>
            <a:ext cx="1828800" cy="990600"/>
            <a:chOff x="4464" y="3024"/>
            <a:chExt cx="768" cy="336"/>
          </a:xfrm>
        </p:grpSpPr>
        <p:grpSp>
          <p:nvGrpSpPr>
            <p:cNvPr id="5" name="Group 40"/>
            <p:cNvGrpSpPr>
              <a:grpSpLocks/>
            </p:cNvGrpSpPr>
            <p:nvPr/>
          </p:nvGrpSpPr>
          <p:grpSpPr bwMode="auto">
            <a:xfrm>
              <a:off x="4464" y="3024"/>
              <a:ext cx="336" cy="336"/>
              <a:chOff x="4464" y="2784"/>
              <a:chExt cx="432" cy="960"/>
            </a:xfrm>
          </p:grpSpPr>
          <p:cxnSp>
            <p:nvCxnSpPr>
              <p:cNvPr id="23593" name="AutoShape 41"/>
              <p:cNvCxnSpPr>
                <a:cxnSpLocks noChangeShapeType="1"/>
              </p:cNvCxnSpPr>
              <p:nvPr/>
            </p:nvCxnSpPr>
            <p:spPr bwMode="auto">
              <a:xfrm flipH="1" flipV="1">
                <a:off x="4512" y="3168"/>
                <a:ext cx="335" cy="528"/>
              </a:xfrm>
              <a:prstGeom prst="straightConnector1">
                <a:avLst/>
              </a:prstGeom>
              <a:noFill/>
              <a:ln w="9525">
                <a:solidFill>
                  <a:schemeClr val="tx1"/>
                </a:solidFill>
                <a:round/>
                <a:headEnd/>
                <a:tailEnd/>
              </a:ln>
              <a:effectLst/>
            </p:spPr>
          </p:cxnSp>
          <p:cxnSp>
            <p:nvCxnSpPr>
              <p:cNvPr id="23594" name="AutoShape 42"/>
              <p:cNvCxnSpPr>
                <a:cxnSpLocks noChangeShapeType="1"/>
                <a:endCxn id="23602" idx="0"/>
              </p:cNvCxnSpPr>
              <p:nvPr/>
            </p:nvCxnSpPr>
            <p:spPr bwMode="auto">
              <a:xfrm>
                <a:off x="4512" y="3120"/>
                <a:ext cx="0" cy="528"/>
              </a:xfrm>
              <a:prstGeom prst="straightConnector1">
                <a:avLst/>
              </a:prstGeom>
              <a:noFill/>
              <a:ln w="9525">
                <a:solidFill>
                  <a:schemeClr val="tx1"/>
                </a:solidFill>
                <a:round/>
                <a:headEnd/>
                <a:tailEnd/>
              </a:ln>
              <a:effectLst/>
            </p:spPr>
          </p:cxnSp>
          <p:cxnSp>
            <p:nvCxnSpPr>
              <p:cNvPr id="23595" name="AutoShape 43"/>
              <p:cNvCxnSpPr>
                <a:cxnSpLocks noChangeShapeType="1"/>
              </p:cNvCxnSpPr>
              <p:nvPr/>
            </p:nvCxnSpPr>
            <p:spPr bwMode="auto">
              <a:xfrm flipV="1">
                <a:off x="4848" y="3168"/>
                <a:ext cx="0" cy="528"/>
              </a:xfrm>
              <a:prstGeom prst="straightConnector1">
                <a:avLst/>
              </a:prstGeom>
              <a:noFill/>
              <a:ln w="9525">
                <a:solidFill>
                  <a:schemeClr val="tx1"/>
                </a:solidFill>
                <a:round/>
                <a:headEnd/>
                <a:tailEnd/>
              </a:ln>
              <a:effectLst/>
            </p:spPr>
          </p:cxnSp>
          <p:cxnSp>
            <p:nvCxnSpPr>
              <p:cNvPr id="23596" name="AutoShape 44"/>
              <p:cNvCxnSpPr>
                <a:cxnSpLocks noChangeShapeType="1"/>
              </p:cNvCxnSpPr>
              <p:nvPr/>
            </p:nvCxnSpPr>
            <p:spPr bwMode="auto">
              <a:xfrm flipH="1" flipV="1">
                <a:off x="4656" y="2832"/>
                <a:ext cx="192" cy="336"/>
              </a:xfrm>
              <a:prstGeom prst="straightConnector1">
                <a:avLst/>
              </a:prstGeom>
              <a:noFill/>
              <a:ln w="9525">
                <a:solidFill>
                  <a:schemeClr val="tx1"/>
                </a:solidFill>
                <a:round/>
                <a:headEnd/>
                <a:tailEnd/>
              </a:ln>
              <a:effectLst/>
            </p:spPr>
          </p:cxnSp>
          <p:cxnSp>
            <p:nvCxnSpPr>
              <p:cNvPr id="23597" name="AutoShape 45"/>
              <p:cNvCxnSpPr>
                <a:cxnSpLocks noChangeShapeType="1"/>
              </p:cNvCxnSpPr>
              <p:nvPr/>
            </p:nvCxnSpPr>
            <p:spPr bwMode="auto">
              <a:xfrm flipH="1">
                <a:off x="4512" y="2832"/>
                <a:ext cx="144" cy="336"/>
              </a:xfrm>
              <a:prstGeom prst="straightConnector1">
                <a:avLst/>
              </a:prstGeom>
              <a:noFill/>
              <a:ln w="9525">
                <a:solidFill>
                  <a:schemeClr val="tx1"/>
                </a:solidFill>
                <a:round/>
                <a:headEnd/>
                <a:tailEnd/>
              </a:ln>
              <a:effectLst/>
            </p:spPr>
          </p:cxnSp>
          <p:sp>
            <p:nvSpPr>
              <p:cNvPr id="23598" name="AutoShape 46"/>
              <p:cNvSpPr>
                <a:spLocks noChangeArrowheads="1"/>
              </p:cNvSpPr>
              <p:nvPr/>
            </p:nvSpPr>
            <p:spPr bwMode="auto">
              <a:xfrm>
                <a:off x="4608" y="2784"/>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599" name="AutoShape 47"/>
              <p:cNvSpPr>
                <a:spLocks noChangeArrowheads="1"/>
              </p:cNvSpPr>
              <p:nvPr/>
            </p:nvSpPr>
            <p:spPr bwMode="auto">
              <a:xfrm>
                <a:off x="4464"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00" name="AutoShape 48"/>
              <p:cNvSpPr>
                <a:spLocks noChangeArrowheads="1"/>
              </p:cNvSpPr>
              <p:nvPr/>
            </p:nvSpPr>
            <p:spPr bwMode="auto">
              <a:xfrm>
                <a:off x="4800"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01" name="AutoShape 49"/>
              <p:cNvSpPr>
                <a:spLocks noChangeArrowheads="1"/>
              </p:cNvSpPr>
              <p:nvPr/>
            </p:nvSpPr>
            <p:spPr bwMode="auto">
              <a:xfrm>
                <a:off x="4800"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02" name="AutoShape 50"/>
              <p:cNvSpPr>
                <a:spLocks noChangeArrowheads="1"/>
              </p:cNvSpPr>
              <p:nvPr/>
            </p:nvSpPr>
            <p:spPr bwMode="auto">
              <a:xfrm>
                <a:off x="4464"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grpSp>
        <p:grpSp>
          <p:nvGrpSpPr>
            <p:cNvPr id="6" name="Group 51"/>
            <p:cNvGrpSpPr>
              <a:grpSpLocks/>
            </p:cNvGrpSpPr>
            <p:nvPr/>
          </p:nvGrpSpPr>
          <p:grpSpPr bwMode="auto">
            <a:xfrm flipH="1">
              <a:off x="4896" y="3024"/>
              <a:ext cx="336" cy="336"/>
              <a:chOff x="4464" y="2784"/>
              <a:chExt cx="432" cy="960"/>
            </a:xfrm>
          </p:grpSpPr>
          <p:cxnSp>
            <p:nvCxnSpPr>
              <p:cNvPr id="23604" name="AutoShape 52"/>
              <p:cNvCxnSpPr>
                <a:cxnSpLocks noChangeShapeType="1"/>
              </p:cNvCxnSpPr>
              <p:nvPr/>
            </p:nvCxnSpPr>
            <p:spPr bwMode="auto">
              <a:xfrm flipH="1" flipV="1">
                <a:off x="4512" y="3168"/>
                <a:ext cx="335" cy="528"/>
              </a:xfrm>
              <a:prstGeom prst="straightConnector1">
                <a:avLst/>
              </a:prstGeom>
              <a:noFill/>
              <a:ln w="9525">
                <a:solidFill>
                  <a:schemeClr val="tx1"/>
                </a:solidFill>
                <a:round/>
                <a:headEnd/>
                <a:tailEnd/>
              </a:ln>
              <a:effectLst/>
            </p:spPr>
          </p:cxnSp>
          <p:cxnSp>
            <p:nvCxnSpPr>
              <p:cNvPr id="23605" name="AutoShape 53"/>
              <p:cNvCxnSpPr>
                <a:cxnSpLocks noChangeShapeType="1"/>
                <a:endCxn id="23613" idx="0"/>
              </p:cNvCxnSpPr>
              <p:nvPr/>
            </p:nvCxnSpPr>
            <p:spPr bwMode="auto">
              <a:xfrm>
                <a:off x="4512" y="3120"/>
                <a:ext cx="0" cy="528"/>
              </a:xfrm>
              <a:prstGeom prst="straightConnector1">
                <a:avLst/>
              </a:prstGeom>
              <a:noFill/>
              <a:ln w="9525">
                <a:solidFill>
                  <a:schemeClr val="tx1"/>
                </a:solidFill>
                <a:round/>
                <a:headEnd/>
                <a:tailEnd/>
              </a:ln>
              <a:effectLst/>
            </p:spPr>
          </p:cxnSp>
          <p:cxnSp>
            <p:nvCxnSpPr>
              <p:cNvPr id="23606" name="AutoShape 54"/>
              <p:cNvCxnSpPr>
                <a:cxnSpLocks noChangeShapeType="1"/>
              </p:cNvCxnSpPr>
              <p:nvPr/>
            </p:nvCxnSpPr>
            <p:spPr bwMode="auto">
              <a:xfrm flipV="1">
                <a:off x="4848" y="3168"/>
                <a:ext cx="0" cy="528"/>
              </a:xfrm>
              <a:prstGeom prst="straightConnector1">
                <a:avLst/>
              </a:prstGeom>
              <a:noFill/>
              <a:ln w="9525">
                <a:solidFill>
                  <a:schemeClr val="tx1"/>
                </a:solidFill>
                <a:round/>
                <a:headEnd/>
                <a:tailEnd/>
              </a:ln>
              <a:effectLst/>
            </p:spPr>
          </p:cxnSp>
          <p:cxnSp>
            <p:nvCxnSpPr>
              <p:cNvPr id="23607" name="AutoShape 55"/>
              <p:cNvCxnSpPr>
                <a:cxnSpLocks noChangeShapeType="1"/>
              </p:cNvCxnSpPr>
              <p:nvPr/>
            </p:nvCxnSpPr>
            <p:spPr bwMode="auto">
              <a:xfrm flipH="1" flipV="1">
                <a:off x="4656" y="2832"/>
                <a:ext cx="192" cy="336"/>
              </a:xfrm>
              <a:prstGeom prst="straightConnector1">
                <a:avLst/>
              </a:prstGeom>
              <a:noFill/>
              <a:ln w="9525">
                <a:solidFill>
                  <a:schemeClr val="tx1"/>
                </a:solidFill>
                <a:round/>
                <a:headEnd/>
                <a:tailEnd/>
              </a:ln>
              <a:effectLst/>
            </p:spPr>
          </p:cxnSp>
          <p:cxnSp>
            <p:nvCxnSpPr>
              <p:cNvPr id="23608" name="AutoShape 56"/>
              <p:cNvCxnSpPr>
                <a:cxnSpLocks noChangeShapeType="1"/>
              </p:cNvCxnSpPr>
              <p:nvPr/>
            </p:nvCxnSpPr>
            <p:spPr bwMode="auto">
              <a:xfrm flipH="1">
                <a:off x="4512" y="2832"/>
                <a:ext cx="144" cy="336"/>
              </a:xfrm>
              <a:prstGeom prst="straightConnector1">
                <a:avLst/>
              </a:prstGeom>
              <a:noFill/>
              <a:ln w="9525">
                <a:solidFill>
                  <a:schemeClr val="tx1"/>
                </a:solidFill>
                <a:round/>
                <a:headEnd/>
                <a:tailEnd/>
              </a:ln>
              <a:effectLst/>
            </p:spPr>
          </p:cxnSp>
          <p:sp>
            <p:nvSpPr>
              <p:cNvPr id="23609" name="AutoShape 57"/>
              <p:cNvSpPr>
                <a:spLocks noChangeArrowheads="1"/>
              </p:cNvSpPr>
              <p:nvPr/>
            </p:nvSpPr>
            <p:spPr bwMode="auto">
              <a:xfrm>
                <a:off x="4608" y="2784"/>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0" name="AutoShape 58"/>
              <p:cNvSpPr>
                <a:spLocks noChangeArrowheads="1"/>
              </p:cNvSpPr>
              <p:nvPr/>
            </p:nvSpPr>
            <p:spPr bwMode="auto">
              <a:xfrm>
                <a:off x="4464"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1" name="AutoShape 59"/>
              <p:cNvSpPr>
                <a:spLocks noChangeArrowheads="1"/>
              </p:cNvSpPr>
              <p:nvPr/>
            </p:nvSpPr>
            <p:spPr bwMode="auto">
              <a:xfrm>
                <a:off x="4800"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2" name="AutoShape 60"/>
              <p:cNvSpPr>
                <a:spLocks noChangeArrowheads="1"/>
              </p:cNvSpPr>
              <p:nvPr/>
            </p:nvSpPr>
            <p:spPr bwMode="auto">
              <a:xfrm>
                <a:off x="4800"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3" name="AutoShape 61"/>
              <p:cNvSpPr>
                <a:spLocks noChangeArrowheads="1"/>
              </p:cNvSpPr>
              <p:nvPr/>
            </p:nvSpPr>
            <p:spPr bwMode="auto">
              <a:xfrm>
                <a:off x="4464"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grpSp>
      </p:grpSp>
      <p:sp>
        <p:nvSpPr>
          <p:cNvPr id="23617" name="Line 65"/>
          <p:cNvSpPr>
            <a:spLocks noChangeShapeType="1"/>
          </p:cNvSpPr>
          <p:nvPr/>
        </p:nvSpPr>
        <p:spPr bwMode="auto">
          <a:xfrm>
            <a:off x="6629400" y="1268413"/>
            <a:ext cx="1016000" cy="0"/>
          </a:xfrm>
          <a:prstGeom prst="line">
            <a:avLst/>
          </a:prstGeom>
          <a:noFill/>
          <a:ln w="19050">
            <a:solidFill>
              <a:schemeClr val="accent1"/>
            </a:solidFill>
            <a:round/>
            <a:headEnd/>
            <a:tailEnd type="arrow" w="med" len="med"/>
          </a:ln>
          <a:effectLst/>
        </p:spPr>
        <p:txBody>
          <a:bodyPr wrap="none" anchor="ctr"/>
          <a:lstStyle/>
          <a:p>
            <a:endParaRPr lang="en-US"/>
          </a:p>
        </p:txBody>
      </p:sp>
      <p:grpSp>
        <p:nvGrpSpPr>
          <p:cNvPr id="7" name="Group 71"/>
          <p:cNvGrpSpPr>
            <a:grpSpLocks/>
          </p:cNvGrpSpPr>
          <p:nvPr/>
        </p:nvGrpSpPr>
        <p:grpSpPr bwMode="auto">
          <a:xfrm>
            <a:off x="6324600" y="1373188"/>
            <a:ext cx="1587500" cy="244475"/>
            <a:chOff x="3984" y="865"/>
            <a:chExt cx="1000" cy="154"/>
          </a:xfrm>
        </p:grpSpPr>
        <p:sp>
          <p:nvSpPr>
            <p:cNvPr id="23618" name="Line 66"/>
            <p:cNvSpPr>
              <a:spLocks noChangeShapeType="1"/>
            </p:cNvSpPr>
            <p:nvPr/>
          </p:nvSpPr>
          <p:spPr bwMode="auto">
            <a:xfrm flipV="1">
              <a:off x="3984" y="865"/>
              <a:ext cx="288" cy="144"/>
            </a:xfrm>
            <a:prstGeom prst="line">
              <a:avLst/>
            </a:prstGeom>
            <a:noFill/>
            <a:ln w="19050">
              <a:solidFill>
                <a:schemeClr val="accent1"/>
              </a:solidFill>
              <a:round/>
              <a:headEnd/>
              <a:tailEnd/>
            </a:ln>
            <a:effectLst/>
          </p:spPr>
          <p:txBody>
            <a:bodyPr wrap="none" anchor="ctr"/>
            <a:lstStyle/>
            <a:p>
              <a:endParaRPr lang="en-US"/>
            </a:p>
          </p:txBody>
        </p:sp>
        <p:sp>
          <p:nvSpPr>
            <p:cNvPr id="23619" name="Line 67"/>
            <p:cNvSpPr>
              <a:spLocks noChangeShapeType="1"/>
            </p:cNvSpPr>
            <p:nvPr/>
          </p:nvSpPr>
          <p:spPr bwMode="auto">
            <a:xfrm>
              <a:off x="4272" y="865"/>
              <a:ext cx="336" cy="0"/>
            </a:xfrm>
            <a:prstGeom prst="line">
              <a:avLst/>
            </a:prstGeom>
            <a:noFill/>
            <a:ln w="19050">
              <a:solidFill>
                <a:schemeClr val="accent1"/>
              </a:solidFill>
              <a:round/>
              <a:headEnd/>
              <a:tailEnd/>
            </a:ln>
            <a:effectLst/>
          </p:spPr>
          <p:txBody>
            <a:bodyPr wrap="none" anchor="ctr"/>
            <a:lstStyle/>
            <a:p>
              <a:endParaRPr lang="en-US"/>
            </a:p>
          </p:txBody>
        </p:sp>
        <p:sp>
          <p:nvSpPr>
            <p:cNvPr id="23620" name="Line 68"/>
            <p:cNvSpPr>
              <a:spLocks noChangeShapeType="1"/>
            </p:cNvSpPr>
            <p:nvPr/>
          </p:nvSpPr>
          <p:spPr bwMode="auto">
            <a:xfrm>
              <a:off x="4608" y="865"/>
              <a:ext cx="376" cy="154"/>
            </a:xfrm>
            <a:prstGeom prst="line">
              <a:avLst/>
            </a:prstGeom>
            <a:noFill/>
            <a:ln w="19050">
              <a:solidFill>
                <a:schemeClr val="accent1"/>
              </a:solidFill>
              <a:round/>
              <a:headEnd/>
              <a:tailEnd type="arrow" w="med" len="med"/>
            </a:ln>
            <a:effectLst/>
          </p:spPr>
          <p:txBody>
            <a:bodyPr wrap="none" anchor="ctr"/>
            <a:lstStyle/>
            <a:p>
              <a:endParaRPr lang="en-US"/>
            </a:p>
          </p:txBody>
        </p:sp>
      </p:grpSp>
      <p:sp>
        <p:nvSpPr>
          <p:cNvPr id="23621" name="Line 69"/>
          <p:cNvSpPr>
            <a:spLocks noChangeShapeType="1"/>
          </p:cNvSpPr>
          <p:nvPr/>
        </p:nvSpPr>
        <p:spPr bwMode="auto">
          <a:xfrm>
            <a:off x="6934200" y="2157413"/>
            <a:ext cx="355600" cy="0"/>
          </a:xfrm>
          <a:prstGeom prst="line">
            <a:avLst/>
          </a:prstGeom>
          <a:noFill/>
          <a:ln w="19050">
            <a:solidFill>
              <a:schemeClr val="accent1"/>
            </a:solidFill>
            <a:round/>
            <a:headEnd/>
            <a:tailEnd type="arrow" w="med" len="med"/>
          </a:ln>
          <a:effectLst/>
        </p:spPr>
        <p:txBody>
          <a:bodyPr wrap="none" anchor="ctr"/>
          <a:lstStyle/>
          <a:p>
            <a:endParaRPr lang="en-US"/>
          </a:p>
        </p:txBody>
      </p:sp>
      <p:sp>
        <p:nvSpPr>
          <p:cNvPr id="23622" name="Line 70"/>
          <p:cNvSpPr>
            <a:spLocks noChangeShapeType="1"/>
          </p:cNvSpPr>
          <p:nvPr/>
        </p:nvSpPr>
        <p:spPr bwMode="auto">
          <a:xfrm>
            <a:off x="6883400" y="1617663"/>
            <a:ext cx="355600" cy="0"/>
          </a:xfrm>
          <a:prstGeom prst="line">
            <a:avLst/>
          </a:prstGeom>
          <a:noFill/>
          <a:ln w="19050">
            <a:solidFill>
              <a:schemeClr val="accent1"/>
            </a:solidFill>
            <a:round/>
            <a:headEnd/>
            <a:tailEnd type="arrow" w="med" len="med"/>
          </a:ln>
          <a:effectLst/>
        </p:spPr>
        <p:txBody>
          <a:bodyPr wrap="none" anchor="ctr"/>
          <a:lstStyle/>
          <a:p>
            <a:endParaRPr lang="en-US"/>
          </a:p>
        </p:txBody>
      </p:sp>
      <p:grpSp>
        <p:nvGrpSpPr>
          <p:cNvPr id="8" name="Group 72"/>
          <p:cNvGrpSpPr>
            <a:grpSpLocks/>
          </p:cNvGrpSpPr>
          <p:nvPr/>
        </p:nvGrpSpPr>
        <p:grpSpPr bwMode="auto">
          <a:xfrm flipV="1">
            <a:off x="6324600" y="2160588"/>
            <a:ext cx="1587500" cy="244475"/>
            <a:chOff x="3984" y="865"/>
            <a:chExt cx="1000" cy="154"/>
          </a:xfrm>
        </p:grpSpPr>
        <p:sp>
          <p:nvSpPr>
            <p:cNvPr id="23625" name="Line 73"/>
            <p:cNvSpPr>
              <a:spLocks noChangeShapeType="1"/>
            </p:cNvSpPr>
            <p:nvPr/>
          </p:nvSpPr>
          <p:spPr bwMode="auto">
            <a:xfrm flipV="1">
              <a:off x="3984" y="865"/>
              <a:ext cx="288" cy="144"/>
            </a:xfrm>
            <a:prstGeom prst="line">
              <a:avLst/>
            </a:prstGeom>
            <a:noFill/>
            <a:ln w="19050">
              <a:solidFill>
                <a:schemeClr val="accent1"/>
              </a:solidFill>
              <a:round/>
              <a:headEnd/>
              <a:tailEnd/>
            </a:ln>
            <a:effectLst/>
          </p:spPr>
          <p:txBody>
            <a:bodyPr wrap="none" anchor="ctr"/>
            <a:lstStyle/>
            <a:p>
              <a:endParaRPr lang="en-US"/>
            </a:p>
          </p:txBody>
        </p:sp>
        <p:sp>
          <p:nvSpPr>
            <p:cNvPr id="23626" name="Line 74"/>
            <p:cNvSpPr>
              <a:spLocks noChangeShapeType="1"/>
            </p:cNvSpPr>
            <p:nvPr/>
          </p:nvSpPr>
          <p:spPr bwMode="auto">
            <a:xfrm>
              <a:off x="4272" y="865"/>
              <a:ext cx="336" cy="0"/>
            </a:xfrm>
            <a:prstGeom prst="line">
              <a:avLst/>
            </a:prstGeom>
            <a:noFill/>
            <a:ln w="19050">
              <a:solidFill>
                <a:schemeClr val="accent1"/>
              </a:solidFill>
              <a:round/>
              <a:headEnd/>
              <a:tailEnd/>
            </a:ln>
            <a:effectLst/>
          </p:spPr>
          <p:txBody>
            <a:bodyPr wrap="none" anchor="ctr"/>
            <a:lstStyle/>
            <a:p>
              <a:endParaRPr lang="en-US"/>
            </a:p>
          </p:txBody>
        </p:sp>
        <p:sp>
          <p:nvSpPr>
            <p:cNvPr id="23627" name="Line 75"/>
            <p:cNvSpPr>
              <a:spLocks noChangeShapeType="1"/>
            </p:cNvSpPr>
            <p:nvPr/>
          </p:nvSpPr>
          <p:spPr bwMode="auto">
            <a:xfrm>
              <a:off x="4608" y="865"/>
              <a:ext cx="376" cy="154"/>
            </a:xfrm>
            <a:prstGeom prst="line">
              <a:avLst/>
            </a:prstGeom>
            <a:noFill/>
            <a:ln w="19050">
              <a:solidFill>
                <a:schemeClr val="accent1"/>
              </a:solidFill>
              <a:round/>
              <a:headEnd/>
              <a:tailEnd type="arrow" w="med" len="med"/>
            </a:ln>
            <a:effectLst/>
          </p:spPr>
          <p:txBody>
            <a:bodyPr wrap="none" anchor="ctr"/>
            <a:lstStyle/>
            <a:p>
              <a:endParaRPr lang="en-US"/>
            </a:p>
          </p:txBody>
        </p:sp>
      </p:grpSp>
      <p:sp>
        <p:nvSpPr>
          <p:cNvPr id="23628" name="Text Box 76"/>
          <p:cNvSpPr txBox="1">
            <a:spLocks noChangeArrowheads="1"/>
          </p:cNvSpPr>
          <p:nvPr/>
        </p:nvSpPr>
        <p:spPr bwMode="auto">
          <a:xfrm>
            <a:off x="3505200" y="5181600"/>
            <a:ext cx="5353050" cy="923330"/>
          </a:xfrm>
          <a:prstGeom prst="rect">
            <a:avLst/>
          </a:prstGeom>
          <a:solidFill>
            <a:schemeClr val="bg1"/>
          </a:solidFill>
          <a:ln w="9525">
            <a:solidFill>
              <a:schemeClr val="tx2"/>
            </a:solidFill>
            <a:miter lim="800000"/>
            <a:headEnd/>
            <a:tailEnd/>
          </a:ln>
          <a:effectLst/>
        </p:spPr>
        <p:txBody>
          <a:bodyPr wrap="square">
            <a:spAutoFit/>
          </a:bodyPr>
          <a:lstStyle/>
          <a:p>
            <a:r>
              <a:rPr lang="en-US" dirty="0"/>
              <a:t>The student’s first instinct is </a:t>
            </a:r>
            <a:r>
              <a:rPr lang="en-US" b="1" dirty="0"/>
              <a:t>not</a:t>
            </a:r>
            <a:r>
              <a:rPr lang="en-US" dirty="0"/>
              <a:t> </a:t>
            </a:r>
            <a:r>
              <a:rPr lang="en-US" dirty="0" smtClean="0"/>
              <a:t>going to </a:t>
            </a:r>
            <a:r>
              <a:rPr lang="en-US" dirty="0"/>
              <a:t>be to say that there exists a </a:t>
            </a:r>
            <a:r>
              <a:rPr lang="en-US" dirty="0" err="1" smtClean="0"/>
              <a:t>bijection</a:t>
            </a:r>
            <a:r>
              <a:rPr lang="en-US" dirty="0" smtClean="0"/>
              <a:t> between </a:t>
            </a:r>
            <a:r>
              <a:rPr lang="en-US" dirty="0"/>
              <a:t>them that preserves order!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050925" y="803275"/>
            <a:ext cx="7026275" cy="4893647"/>
          </a:xfrm>
          <a:prstGeom prst="rect">
            <a:avLst/>
          </a:prstGeom>
          <a:noFill/>
          <a:ln w="9525">
            <a:noFill/>
            <a:miter lim="800000"/>
            <a:headEnd/>
            <a:tailEnd/>
          </a:ln>
          <a:effectLst/>
        </p:spPr>
        <p:txBody>
          <a:bodyPr>
            <a:spAutoFit/>
          </a:bodyPr>
          <a:lstStyle/>
          <a:p>
            <a:r>
              <a:rPr lang="en-US" sz="2400" dirty="0">
                <a:latin typeface="Times New Roman" pitchFamily="18" charset="0"/>
                <a:cs typeface="Times New Roman" pitchFamily="18" charset="0"/>
              </a:rPr>
              <a:t>As if this were not bad enough, we mathematicians</a:t>
            </a:r>
          </a:p>
          <a:p>
            <a:r>
              <a:rPr lang="en-US" sz="2400" dirty="0">
                <a:latin typeface="Times New Roman" pitchFamily="18" charset="0"/>
                <a:cs typeface="Times New Roman" pitchFamily="18" charset="0"/>
              </a:rPr>
              <a:t>sometimes do some very weird things with definitions.</a:t>
            </a: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Definition:</a:t>
            </a:r>
            <a:r>
              <a:rPr lang="en-US" sz="2400" dirty="0">
                <a:latin typeface="Times New Roman" pitchFamily="18" charset="0"/>
                <a:cs typeface="Times New Roman" pitchFamily="18" charset="0"/>
              </a:rPr>
              <a:t>  Let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be a collection of non-empty sets.  We say that the elements of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are </a:t>
            </a:r>
            <a:r>
              <a:rPr lang="en-US" sz="2400" b="1" dirty="0" err="1">
                <a:latin typeface="Times New Roman" pitchFamily="18" charset="0"/>
                <a:cs typeface="Times New Roman" pitchFamily="18" charset="0"/>
                <a:sym typeface="WP Greek Courier" pitchFamily="49" charset="2"/>
              </a:rPr>
              <a:t>pairwise</a:t>
            </a:r>
            <a:r>
              <a:rPr lang="en-US" sz="2400" b="1" dirty="0">
                <a:latin typeface="Times New Roman" pitchFamily="18" charset="0"/>
                <a:cs typeface="Times New Roman" pitchFamily="18" charset="0"/>
                <a:sym typeface="WP Greek Courier" pitchFamily="49" charset="2"/>
              </a:rPr>
              <a:t> disjoint</a:t>
            </a:r>
            <a:r>
              <a:rPr lang="en-US" sz="2400" dirty="0">
                <a:latin typeface="Times New Roman" pitchFamily="18" charset="0"/>
                <a:cs typeface="Times New Roman" pitchFamily="18" charset="0"/>
                <a:sym typeface="WP Greek Courier" pitchFamily="49" charset="2"/>
              </a:rPr>
              <a:t> if</a:t>
            </a:r>
          </a:p>
          <a:p>
            <a:r>
              <a:rPr lang="en-US" sz="2400" dirty="0">
                <a:latin typeface="Times New Roman" pitchFamily="18" charset="0"/>
                <a:cs typeface="Times New Roman" pitchFamily="18" charset="0"/>
              </a:rPr>
              <a:t> given </a:t>
            </a:r>
            <a:r>
              <a:rPr lang="en-US" sz="2400" i="1"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 in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either </a:t>
            </a:r>
            <a:r>
              <a:rPr lang="en-US" sz="2400" i="1" dirty="0">
                <a:latin typeface="Times New Roman" pitchFamily="18" charset="0"/>
                <a:cs typeface="Times New Roman" pitchFamily="18" charset="0"/>
                <a:sym typeface="WP Greek Courier" pitchFamily="49" charset="2"/>
              </a:rPr>
              <a:t>A </a:t>
            </a:r>
            <a:r>
              <a:rPr lang="en-US" sz="2400" dirty="0" smtClean="0">
                <a:latin typeface="Times New Roman" pitchFamily="18" charset="0"/>
                <a:cs typeface="Times New Roman" pitchFamily="18" charset="0"/>
                <a:sym typeface="Euclid Symbol"/>
              </a:rPr>
              <a:t></a:t>
            </a:r>
            <a:r>
              <a:rPr lang="en-US" sz="2400" dirty="0" smtClean="0">
                <a:latin typeface="Times New Roman" pitchFamily="18" charset="0"/>
                <a:cs typeface="Times New Roman" pitchFamily="18" charset="0"/>
                <a:sym typeface="Euclid Extra"/>
              </a:rPr>
              <a:t> </a:t>
            </a:r>
            <a:r>
              <a:rPr lang="en-US" sz="2400" i="1" dirty="0" smtClean="0">
                <a:latin typeface="Times New Roman" pitchFamily="18" charset="0"/>
                <a:cs typeface="Times New Roman" pitchFamily="18" charset="0"/>
                <a:sym typeface="WP Greek Courier" pitchFamily="49" charset="2"/>
              </a:rPr>
              <a:t>B</a:t>
            </a:r>
            <a:r>
              <a:rPr lang="en-US" sz="2400" i="1" dirty="0">
                <a:latin typeface="Times New Roman" pitchFamily="18" charset="0"/>
                <a:cs typeface="Times New Roman" pitchFamily="18" charset="0"/>
                <a:sym typeface="WP Greek Courier" pitchFamily="49" charset="2"/>
              </a:rPr>
              <a:t>=</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WP Greek Courier" pitchFamily="49" charset="2"/>
              </a:rPr>
              <a:t> </a:t>
            </a:r>
            <a:r>
              <a:rPr lang="en-US" sz="2400" dirty="0">
                <a:latin typeface="Times New Roman" pitchFamily="18" charset="0"/>
                <a:cs typeface="Times New Roman" pitchFamily="18" charset="0"/>
                <a:sym typeface="WP Greek Courier" pitchFamily="49" charset="2"/>
              </a:rPr>
              <a:t> or </a:t>
            </a:r>
            <a:r>
              <a:rPr lang="en-US" sz="2400" i="1" dirty="0">
                <a:latin typeface="Times New Roman" pitchFamily="18" charset="0"/>
                <a:cs typeface="Times New Roman" pitchFamily="18" charset="0"/>
                <a:sym typeface="WP Greek Courier" pitchFamily="49" charset="2"/>
              </a:rPr>
              <a:t>A = B</a:t>
            </a:r>
            <a:r>
              <a:rPr lang="en-US" sz="2400" dirty="0">
                <a:latin typeface="Times New Roman" pitchFamily="18" charset="0"/>
                <a:cs typeface="Times New Roman" pitchFamily="18" charset="0"/>
                <a:sym typeface="WP Greek Courier" pitchFamily="49" charset="2"/>
              </a:rPr>
              <a:t>.</a:t>
            </a:r>
          </a:p>
          <a:p>
            <a:endParaRPr lang="en-US" sz="2400" dirty="0">
              <a:latin typeface="Times New Roman" pitchFamily="18" charset="0"/>
              <a:cs typeface="Times New Roman" pitchFamily="18" charset="0"/>
              <a:sym typeface="WP Greek Courier" pitchFamily="49" charset="2"/>
            </a:endParaRPr>
          </a:p>
          <a:p>
            <a:r>
              <a:rPr lang="en-US" sz="2400" dirty="0">
                <a:latin typeface="Times New Roman" pitchFamily="18" charset="0"/>
                <a:cs typeface="Times New Roman" pitchFamily="18" charset="0"/>
                <a:sym typeface="WP Greek Courier" pitchFamily="49" charset="2"/>
              </a:rPr>
              <a:t>WHY NOT....</a:t>
            </a:r>
          </a:p>
          <a:p>
            <a:endParaRPr lang="en-US" sz="2400" dirty="0">
              <a:latin typeface="Times New Roman" pitchFamily="18" charset="0"/>
              <a:cs typeface="Times New Roman" pitchFamily="18" charset="0"/>
              <a:sym typeface="WP Greek Courier" pitchFamily="49" charset="2"/>
            </a:endParaRPr>
          </a:p>
          <a:p>
            <a:r>
              <a:rPr lang="en-US" sz="2400" b="1" dirty="0">
                <a:latin typeface="Times New Roman" pitchFamily="18" charset="0"/>
                <a:cs typeface="Times New Roman" pitchFamily="18" charset="0"/>
              </a:rPr>
              <a:t>Definition:</a:t>
            </a:r>
            <a:r>
              <a:rPr lang="en-US" sz="2400" dirty="0">
                <a:latin typeface="Times New Roman" pitchFamily="18" charset="0"/>
                <a:cs typeface="Times New Roman" pitchFamily="18" charset="0"/>
              </a:rPr>
              <a:t>  Let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be a collection of non-empty sets.  We say that the elements of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are </a:t>
            </a:r>
            <a:r>
              <a:rPr lang="en-US" sz="2400" b="1" dirty="0" err="1">
                <a:latin typeface="Times New Roman" pitchFamily="18" charset="0"/>
                <a:cs typeface="Times New Roman" pitchFamily="18" charset="0"/>
                <a:sym typeface="WP Greek Courier" pitchFamily="49" charset="2"/>
              </a:rPr>
              <a:t>pairwise</a:t>
            </a:r>
            <a:r>
              <a:rPr lang="en-US" sz="2400" b="1" dirty="0">
                <a:latin typeface="Times New Roman" pitchFamily="18" charset="0"/>
                <a:cs typeface="Times New Roman" pitchFamily="18" charset="0"/>
                <a:sym typeface="WP Greek Courier" pitchFamily="49" charset="2"/>
              </a:rPr>
              <a:t> disjoint</a:t>
            </a:r>
            <a:r>
              <a:rPr lang="en-US" sz="2400" dirty="0">
                <a:latin typeface="Times New Roman" pitchFamily="18" charset="0"/>
                <a:cs typeface="Times New Roman" pitchFamily="18" charset="0"/>
                <a:sym typeface="WP Greek Courier" pitchFamily="49" charset="2"/>
              </a:rPr>
              <a:t> if</a:t>
            </a:r>
          </a:p>
          <a:p>
            <a:r>
              <a:rPr lang="en-US" sz="2400" dirty="0">
                <a:latin typeface="Times New Roman" pitchFamily="18" charset="0"/>
                <a:cs typeface="Times New Roman" pitchFamily="18" charset="0"/>
              </a:rPr>
              <a:t> given any two distinct elements </a:t>
            </a:r>
            <a:r>
              <a:rPr lang="en-US" sz="2400" i="1"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 in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a:t>
            </a:r>
            <a:r>
              <a:rPr lang="en-US" sz="2400" i="1" dirty="0" smtClean="0">
                <a:latin typeface="Times New Roman" pitchFamily="18" charset="0"/>
                <a:cs typeface="Times New Roman" pitchFamily="18" charset="0"/>
                <a:sym typeface="WP Greek Courier" pitchFamily="49" charset="2"/>
              </a:rPr>
              <a:t>A </a:t>
            </a:r>
            <a:r>
              <a:rPr lang="en-US" sz="2400" dirty="0" smtClean="0">
                <a:latin typeface="Times New Roman" pitchFamily="18" charset="0"/>
                <a:cs typeface="Times New Roman" pitchFamily="18" charset="0"/>
                <a:sym typeface="Euclid Symbol"/>
              </a:rPr>
              <a:t></a:t>
            </a:r>
            <a:r>
              <a:rPr lang="en-US" sz="2400" dirty="0" smtClean="0">
                <a:latin typeface="Times New Roman" pitchFamily="18" charset="0"/>
                <a:cs typeface="Times New Roman" pitchFamily="18" charset="0"/>
                <a:sym typeface="Euclid Extra"/>
              </a:rPr>
              <a:t> </a:t>
            </a:r>
            <a:r>
              <a:rPr lang="en-US" sz="2400" i="1" dirty="0" smtClean="0">
                <a:latin typeface="Times New Roman" pitchFamily="18" charset="0"/>
                <a:cs typeface="Times New Roman" pitchFamily="18" charset="0"/>
                <a:sym typeface="WP Greek Courier" pitchFamily="49" charset="2"/>
              </a:rPr>
              <a:t>B=</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WP Greek Courier" pitchFamily="49" charset="2"/>
              </a:rPr>
              <a:t>.</a:t>
            </a:r>
            <a:endParaRPr lang="en-US" sz="2400" dirty="0">
              <a:latin typeface="Times New Roman" pitchFamily="18" charset="0"/>
              <a:cs typeface="Times New Roman" pitchFamily="18" charset="0"/>
              <a:sym typeface="WP Greek Courier" pitchFamily="49" charset="2"/>
            </a:endParaRPr>
          </a:p>
          <a:p>
            <a:pPr algn="ctr"/>
            <a:r>
              <a:rPr lang="en-US" sz="2400" b="1" dirty="0">
                <a:latin typeface="Times New Roman" pitchFamily="18" charset="0"/>
                <a:cs typeface="Times New Roman" pitchFamily="18" charset="0"/>
                <a:sym typeface="WP Greek Courier" pitchFamily="49" charset="2"/>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nchor="t" anchorCtr="0"/>
          <a:lstStyle/>
          <a:p>
            <a:r>
              <a:rPr lang="en-US" b="1" dirty="0" smtClean="0">
                <a:solidFill>
                  <a:schemeClr val="tx1"/>
                </a:solidFill>
              </a:rPr>
              <a:t>“That’s obvious.”</a:t>
            </a:r>
          </a:p>
        </p:txBody>
      </p:sp>
      <p:sp>
        <p:nvSpPr>
          <p:cNvPr id="46085" name="Text Box 5"/>
          <p:cNvSpPr txBox="1">
            <a:spLocks noChangeArrowheads="1"/>
          </p:cNvSpPr>
          <p:nvPr/>
        </p:nvSpPr>
        <p:spPr bwMode="auto">
          <a:xfrm>
            <a:off x="914400" y="1295400"/>
            <a:ext cx="6873875" cy="5170646"/>
          </a:xfrm>
          <a:prstGeom prst="rect">
            <a:avLst/>
          </a:prstGeom>
          <a:noFill/>
          <a:ln w="9525">
            <a:noFill/>
            <a:miter lim="800000"/>
            <a:headEnd/>
            <a:tailEnd/>
          </a:ln>
        </p:spPr>
        <p:txBody>
          <a:bodyPr wrap="square">
            <a:spAutoFit/>
          </a:bodyPr>
          <a:lstStyle/>
          <a:p>
            <a:r>
              <a:rPr lang="en-US" sz="2400" dirty="0"/>
              <a:t>To a mathematician it means “this can easily be deduced from previously established facts.”  </a:t>
            </a:r>
          </a:p>
          <a:p>
            <a:endParaRPr lang="en-US" sz="2400" dirty="0"/>
          </a:p>
          <a:p>
            <a:r>
              <a:rPr lang="en-US" sz="2400" dirty="0"/>
              <a:t>Many of my students will say that something they already “know” is “obvious.” </a:t>
            </a:r>
            <a:endParaRPr lang="en-US" sz="2400" dirty="0" smtClean="0"/>
          </a:p>
          <a:p>
            <a:endParaRPr lang="en-US" sz="2400" dirty="0" smtClean="0"/>
          </a:p>
          <a:p>
            <a:r>
              <a:rPr lang="en-US" sz="2400" dirty="0" smtClean="0"/>
              <a:t>For instance, they will readily agree that it is “obvious” that the sequence </a:t>
            </a:r>
            <a:r>
              <a:rPr lang="en-US" sz="2400" dirty="0" smtClean="0">
                <a:latin typeface="+mj-lt"/>
              </a:rPr>
              <a:t>1, 0, 1, 0, 1, 0, . . . </a:t>
            </a:r>
            <a:r>
              <a:rPr lang="en-US" sz="2400" dirty="0" smtClean="0"/>
              <a:t>fails to converge.  </a:t>
            </a:r>
          </a:p>
          <a:p>
            <a:endParaRPr lang="en-US" sz="2400" dirty="0" smtClean="0"/>
          </a:p>
          <a:p>
            <a:r>
              <a:rPr lang="en-US" sz="2400" dirty="0" smtClean="0"/>
              <a:t>We must be sensitive to some students’ (natural) reaction that it is a waste of time to put any work into proving such a thing.</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2" end="2"/>
                                            </p:txEl>
                                          </p:spTgt>
                                        </p:tgtEl>
                                        <p:attrNameLst>
                                          <p:attrName>style.visibility</p:attrName>
                                        </p:attrNameLst>
                                      </p:cBhvr>
                                      <p:to>
                                        <p:strVal val="visible"/>
                                      </p:to>
                                    </p:set>
                                    <p:animEffect transition="in" filter="wipe(left)">
                                      <p:cBhvr>
                                        <p:cTn id="12" dur="500"/>
                                        <p:tgtEl>
                                          <p:spTgt spid="460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4" end="4"/>
                                            </p:txEl>
                                          </p:spTgt>
                                        </p:tgtEl>
                                        <p:attrNameLst>
                                          <p:attrName>style.visibility</p:attrName>
                                        </p:attrNameLst>
                                      </p:cBhvr>
                                      <p:to>
                                        <p:strVal val="visible"/>
                                      </p:to>
                                    </p:set>
                                    <p:animEffect transition="in" filter="wipe(left)">
                                      <p:cBhvr>
                                        <p:cTn id="17" dur="500"/>
                                        <p:tgtEl>
                                          <p:spTgt spid="4608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6" end="6"/>
                                            </p:txEl>
                                          </p:spTgt>
                                        </p:tgtEl>
                                        <p:attrNameLst>
                                          <p:attrName>style.visibility</p:attrName>
                                        </p:attrNameLst>
                                      </p:cBhvr>
                                      <p:to>
                                        <p:strVal val="visible"/>
                                      </p:to>
                                    </p:set>
                                    <p:animEffect transition="in" filter="wipe(left)">
                                      <p:cBhvr>
                                        <p:cTn id="22" dur="500"/>
                                        <p:tgtEl>
                                          <p:spTgt spid="460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762000" y="2895600"/>
            <a:ext cx="7696200" cy="1384995"/>
          </a:xfrm>
          <a:prstGeom prst="rect">
            <a:avLst/>
          </a:prstGeom>
          <a:solidFill>
            <a:schemeClr val="accent1"/>
          </a:solidFill>
          <a:ln w="28575">
            <a:solidFill>
              <a:schemeClr val="tx1"/>
            </a:solidFill>
            <a:miter lim="800000"/>
            <a:headEnd/>
            <a:tailEnd/>
          </a:ln>
        </p:spPr>
        <p:txBody>
          <a:bodyPr wrap="square">
            <a:spAutoFit/>
          </a:bodyPr>
          <a:lstStyle/>
          <a:p>
            <a:r>
              <a:rPr lang="en-US" sz="2800" dirty="0" smtClean="0">
                <a:sym typeface="Symbol" pitchFamily="18" charset="2"/>
              </a:rPr>
              <a:t>Our </a:t>
            </a:r>
            <a:r>
              <a:rPr lang="en-US" sz="2800" dirty="0">
                <a:sym typeface="Symbol" pitchFamily="18" charset="2"/>
              </a:rPr>
              <a:t>students </a:t>
            </a:r>
            <a:r>
              <a:rPr lang="en-US" sz="2800" dirty="0" smtClean="0">
                <a:sym typeface="Symbol" pitchFamily="18" charset="2"/>
              </a:rPr>
              <a:t> (and most of the rest of the world!) think </a:t>
            </a:r>
            <a:r>
              <a:rPr lang="en-US" sz="2800" dirty="0">
                <a:sym typeface="Symbol" pitchFamily="18" charset="2"/>
              </a:rPr>
              <a:t>that the sole purpose of proof is to establish </a:t>
            </a:r>
            <a:r>
              <a:rPr lang="en-US" sz="2800" dirty="0" smtClean="0">
                <a:sym typeface="Symbol" pitchFamily="18" charset="2"/>
              </a:rPr>
              <a:t>the truth of something.  </a:t>
            </a:r>
            <a:endParaRPr lang="en-US" sz="2800" dirty="0">
              <a:sym typeface="Symbol" pitchFamily="18" charset="2"/>
            </a:endParaRPr>
          </a:p>
        </p:txBody>
      </p:sp>
      <p:sp>
        <p:nvSpPr>
          <p:cNvPr id="6" name="Title 5"/>
          <p:cNvSpPr>
            <a:spLocks noGrp="1"/>
          </p:cNvSpPr>
          <p:nvPr>
            <p:ph type="title"/>
          </p:nvPr>
        </p:nvSpPr>
        <p:spPr/>
        <p:txBody>
          <a:bodyPr/>
          <a:lstStyle/>
          <a:p>
            <a:r>
              <a:rPr lang="en-US" dirty="0" smtClean="0"/>
              <a:t>The Purpose of Proof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838200" y="2057400"/>
            <a:ext cx="8077200" cy="3108543"/>
          </a:xfrm>
          <a:prstGeom prst="rect">
            <a:avLst/>
          </a:prstGeom>
          <a:noFill/>
          <a:ln w="9525">
            <a:noFill/>
            <a:miter lim="800000"/>
            <a:headEnd/>
            <a:tailEnd/>
          </a:ln>
        </p:spPr>
        <p:txBody>
          <a:bodyPr wrap="square">
            <a:spAutoFit/>
          </a:bodyPr>
          <a:lstStyle/>
          <a:p>
            <a:pPr>
              <a:buFontTx/>
              <a:buChar char="•"/>
            </a:pPr>
            <a:r>
              <a:rPr lang="en-US" sz="2800" dirty="0" smtClean="0"/>
              <a:t> </a:t>
            </a:r>
            <a:r>
              <a:rPr lang="en-US" sz="2800" u="sng" dirty="0"/>
              <a:t>First</a:t>
            </a:r>
            <a:r>
              <a:rPr lang="en-US" sz="2800" dirty="0"/>
              <a:t>: </a:t>
            </a:r>
            <a:r>
              <a:rPr lang="en-US" sz="2800" dirty="0" smtClean="0">
                <a:sym typeface="Symbol" pitchFamily="18" charset="2"/>
              </a:rPr>
              <a:t>people don’t </a:t>
            </a:r>
            <a:r>
              <a:rPr lang="en-US" sz="2800" dirty="0">
                <a:sym typeface="Symbol" pitchFamily="18" charset="2"/>
              </a:rPr>
              <a:t>begin by </a:t>
            </a:r>
            <a:r>
              <a:rPr lang="en-US" sz="2800" dirty="0" smtClean="0">
                <a:sym typeface="Symbol" pitchFamily="18" charset="2"/>
              </a:rPr>
              <a:t>proving </a:t>
            </a:r>
            <a:r>
              <a:rPr lang="en-US" sz="2800" dirty="0">
                <a:sym typeface="Symbol" pitchFamily="18" charset="2"/>
              </a:rPr>
              <a:t>deep theorems. </a:t>
            </a:r>
            <a:r>
              <a:rPr lang="en-US" sz="2800" dirty="0" smtClean="0">
                <a:sym typeface="Symbol" pitchFamily="18" charset="2"/>
              </a:rPr>
              <a:t> They </a:t>
            </a:r>
            <a:r>
              <a:rPr lang="en-US" sz="2800" dirty="0">
                <a:sym typeface="Symbol" pitchFamily="18" charset="2"/>
              </a:rPr>
              <a:t>have to start by proving straightforward facts. </a:t>
            </a:r>
            <a:endParaRPr lang="en-US" sz="2800" dirty="0" smtClean="0">
              <a:sym typeface="Symbol" pitchFamily="18" charset="2"/>
            </a:endParaRPr>
          </a:p>
          <a:p>
            <a:endParaRPr lang="en-US" sz="2800" dirty="0" smtClean="0">
              <a:sym typeface="Symbol" pitchFamily="18" charset="2"/>
            </a:endParaRPr>
          </a:p>
          <a:p>
            <a:endParaRPr lang="en-US" sz="2800" dirty="0">
              <a:sym typeface="Symbol" pitchFamily="18" charset="2"/>
            </a:endParaRPr>
          </a:p>
          <a:p>
            <a:pPr>
              <a:buFontTx/>
              <a:buChar char="•"/>
            </a:pPr>
            <a:r>
              <a:rPr lang="en-US" sz="2800" u="sng" dirty="0">
                <a:sym typeface="Symbol" pitchFamily="18" charset="2"/>
              </a:rPr>
              <a:t>Second</a:t>
            </a:r>
            <a:r>
              <a:rPr lang="en-US" sz="2800" dirty="0">
                <a:sym typeface="Symbol" pitchFamily="18" charset="2"/>
              </a:rPr>
              <a:t>: </a:t>
            </a:r>
            <a:r>
              <a:rPr lang="en-US" sz="2800" dirty="0" smtClean="0">
                <a:sym typeface="Symbol" pitchFamily="18" charset="2"/>
              </a:rPr>
              <a:t>this </a:t>
            </a:r>
            <a:r>
              <a:rPr lang="en-US" sz="2800" dirty="0">
                <a:sym typeface="Symbol" pitchFamily="18" charset="2"/>
              </a:rPr>
              <a:t>is a sort of ‘test’ </a:t>
            </a:r>
            <a:r>
              <a:rPr lang="en-US" sz="2800" dirty="0" smtClean="0">
                <a:sym typeface="Symbol" pitchFamily="18" charset="2"/>
              </a:rPr>
              <a:t>of the definition. </a:t>
            </a:r>
            <a:r>
              <a:rPr lang="en-US" sz="2800" dirty="0">
                <a:sym typeface="Symbol" pitchFamily="18" charset="2"/>
              </a:rPr>
              <a:t>It is so fundamental, that if the </a:t>
            </a:r>
            <a:r>
              <a:rPr lang="en-US" sz="2800" dirty="0" smtClean="0">
                <a:sym typeface="Symbol" pitchFamily="18" charset="2"/>
              </a:rPr>
              <a:t>definition did </a:t>
            </a:r>
            <a:r>
              <a:rPr lang="en-US" sz="2800" dirty="0">
                <a:sym typeface="Symbol" pitchFamily="18" charset="2"/>
              </a:rPr>
              <a:t>not </a:t>
            </a:r>
            <a:r>
              <a:rPr lang="en-US" sz="2800" dirty="0" smtClean="0">
                <a:sym typeface="Symbol" pitchFamily="18" charset="2"/>
              </a:rPr>
              <a:t>allow </a:t>
            </a:r>
            <a:r>
              <a:rPr lang="en-US" sz="2800" dirty="0">
                <a:sym typeface="Symbol" pitchFamily="18" charset="2"/>
              </a:rPr>
              <a:t>us to prove it, we would have to </a:t>
            </a:r>
            <a:r>
              <a:rPr lang="en-US" sz="2800" dirty="0" smtClean="0">
                <a:sym typeface="Symbol" pitchFamily="18" charset="2"/>
              </a:rPr>
              <a:t>change the definition.</a:t>
            </a:r>
            <a:endParaRPr lang="en-US" sz="2800" dirty="0">
              <a:sym typeface="Symbol" pitchFamily="18" charset="2"/>
            </a:endParaRPr>
          </a:p>
        </p:txBody>
      </p:sp>
      <p:sp>
        <p:nvSpPr>
          <p:cNvPr id="4" name="Title 3"/>
          <p:cNvSpPr>
            <a:spLocks noGrp="1"/>
          </p:cNvSpPr>
          <p:nvPr>
            <p:ph type="title"/>
          </p:nvPr>
        </p:nvSpPr>
        <p:spPr/>
        <p:txBody>
          <a:bodyPr anchor="t" anchorCtr="0"/>
          <a:lstStyle/>
          <a:p>
            <a:r>
              <a:rPr lang="en-US" dirty="0" smtClean="0"/>
              <a:t>I Stipulate Two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Effect transition="in" filter="wipe(left)">
                                      <p:cBhvr>
                                        <p:cTn id="7" dur="500"/>
                                        <p:tgtEl>
                                          <p:spTgt spid="129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9026">
                                            <p:txEl>
                                              <p:pRg st="3" end="3"/>
                                            </p:txEl>
                                          </p:spTgt>
                                        </p:tgtEl>
                                        <p:attrNameLst>
                                          <p:attrName>style.visibility</p:attrName>
                                        </p:attrNameLst>
                                      </p:cBhvr>
                                      <p:to>
                                        <p:strVal val="visible"/>
                                      </p:to>
                                    </p:set>
                                    <p:animEffect transition="in" filter="wipe(left)">
                                      <p:cBhvr>
                                        <p:cTn id="12" dur="500"/>
                                        <p:tgtEl>
                                          <p:spTgt spid="1290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Obvious, too!</a:t>
            </a:r>
            <a:endParaRPr lang="en-US" dirty="0"/>
          </a:p>
        </p:txBody>
      </p:sp>
      <p:sp>
        <p:nvSpPr>
          <p:cNvPr id="3" name="Rectangle 2"/>
          <p:cNvSpPr/>
          <p:nvPr/>
        </p:nvSpPr>
        <p:spPr>
          <a:xfrm>
            <a:off x="1219200" y="1905000"/>
            <a:ext cx="7086600" cy="2677656"/>
          </a:xfrm>
          <a:prstGeom prst="rect">
            <a:avLst/>
          </a:prstGeom>
        </p:spPr>
        <p:txBody>
          <a:bodyPr wrap="square">
            <a:spAutoFit/>
          </a:bodyPr>
          <a:lstStyle/>
          <a:p>
            <a:r>
              <a:rPr lang="en-US" sz="2800" dirty="0" smtClean="0"/>
              <a:t>If </a:t>
            </a:r>
            <a:r>
              <a:rPr lang="en-US" sz="2800" dirty="0" smtClean="0"/>
              <a:t>I give </a:t>
            </a:r>
            <a:r>
              <a:rPr lang="en-US" sz="2800" dirty="0" smtClean="0"/>
              <a:t>my students the </a:t>
            </a:r>
            <a:r>
              <a:rPr lang="en-US" sz="2800" dirty="0" smtClean="0"/>
              <a:t>field axioms, and </a:t>
            </a:r>
            <a:r>
              <a:rPr lang="en-US" sz="2800" dirty="0" smtClean="0"/>
              <a:t>ask </a:t>
            </a:r>
            <a:r>
              <a:rPr lang="en-US" sz="2800" dirty="0" smtClean="0"/>
              <a:t>them to prove that </a:t>
            </a:r>
          </a:p>
          <a:p>
            <a:endParaRPr lang="en-US" sz="2800" dirty="0" smtClean="0"/>
          </a:p>
          <a:p>
            <a:endParaRPr lang="en-US" sz="2800" dirty="0" smtClean="0"/>
          </a:p>
          <a:p>
            <a:r>
              <a:rPr lang="en-US" sz="2800" dirty="0" smtClean="0"/>
              <a:t>they are very likely to wonder why I am asking them to prove this, since it is “obvious.”</a:t>
            </a:r>
            <a:endParaRPr lang="en-US" sz="2800" dirty="0"/>
          </a:p>
        </p:txBody>
      </p:sp>
      <p:graphicFrame>
        <p:nvGraphicFramePr>
          <p:cNvPr id="114690" name="Object 2"/>
          <p:cNvGraphicFramePr>
            <a:graphicFrameLocks noChangeAspect="1"/>
          </p:cNvGraphicFramePr>
          <p:nvPr/>
        </p:nvGraphicFramePr>
        <p:xfrm>
          <a:off x="3505200" y="3124200"/>
          <a:ext cx="2193968" cy="381000"/>
        </p:xfrm>
        <a:graphic>
          <a:graphicData uri="http://schemas.openxmlformats.org/presentationml/2006/ole">
            <p:oleObj spid="_x0000_s114690" name="Equation" r:id="rId3" imgW="1892160" imgH="33012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Purpose of Proof</a:t>
            </a:r>
            <a:endParaRPr lang="en-US" dirty="0"/>
          </a:p>
        </p:txBody>
      </p:sp>
      <p:sp>
        <p:nvSpPr>
          <p:cNvPr id="4" name="Rectangle 3"/>
          <p:cNvSpPr/>
          <p:nvPr/>
        </p:nvSpPr>
        <p:spPr>
          <a:xfrm>
            <a:off x="762000" y="2590800"/>
            <a:ext cx="7696200" cy="1815882"/>
          </a:xfrm>
          <a:prstGeom prst="rect">
            <a:avLst/>
          </a:prstGeom>
          <a:solidFill>
            <a:schemeClr val="accent1"/>
          </a:solidFill>
          <a:ln w="28575">
            <a:solidFill>
              <a:schemeClr val="tx1"/>
            </a:solidFill>
          </a:ln>
        </p:spPr>
        <p:txBody>
          <a:bodyPr wrap="square">
            <a:spAutoFit/>
          </a:bodyPr>
          <a:lstStyle/>
          <a:p>
            <a:r>
              <a:rPr lang="en-US" sz="2800" dirty="0" smtClean="0">
                <a:sym typeface="Symbol" pitchFamily="18" charset="2"/>
              </a:rPr>
              <a:t>Sometimes proofs help us understand connections between mathematical ideas.  If our students see this they have taken a </a:t>
            </a:r>
            <a:r>
              <a:rPr lang="en-US" sz="2800" i="1" dirty="0" smtClean="0">
                <a:sym typeface="Symbol" pitchFamily="18" charset="2"/>
              </a:rPr>
              <a:t>cultural</a:t>
            </a:r>
            <a:r>
              <a:rPr lang="en-US" sz="2800" dirty="0" smtClean="0">
                <a:sym typeface="Symbol" pitchFamily="18" charset="2"/>
              </a:rPr>
              <a:t> step toward becoming mathematicians.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905000"/>
            <a:ext cx="8305800" cy="2862322"/>
          </a:xfrm>
          <a:prstGeom prst="rect">
            <a:avLst/>
          </a:prstGeom>
          <a:noFill/>
        </p:spPr>
        <p:txBody>
          <a:bodyPr wrap="square" rtlCol="0">
            <a:spAutoFit/>
          </a:bodyPr>
          <a:lstStyle/>
          <a:p>
            <a:endParaRPr lang="en-US" sz="3600" dirty="0" smtClean="0"/>
          </a:p>
          <a:p>
            <a:pPr algn="ctr"/>
            <a:r>
              <a:rPr lang="en-US" sz="3600" dirty="0" smtClean="0"/>
              <a:t>My teaching improved </a:t>
            </a:r>
            <a:r>
              <a:rPr lang="en-US" sz="3600" dirty="0" smtClean="0"/>
              <a:t>a lot when </a:t>
            </a:r>
            <a:r>
              <a:rPr lang="en-US" sz="3600" dirty="0" smtClean="0"/>
              <a:t>I stopped </a:t>
            </a:r>
            <a:r>
              <a:rPr lang="en-US" sz="3600" dirty="0" smtClean="0"/>
              <a:t>thinking so much about </a:t>
            </a:r>
            <a:r>
              <a:rPr lang="en-US" sz="3600" dirty="0" smtClean="0">
                <a:solidFill>
                  <a:schemeClr val="accent2"/>
                </a:solidFill>
              </a:rPr>
              <a:t>teaching</a:t>
            </a:r>
            <a:r>
              <a:rPr lang="en-US" sz="3600" dirty="0" smtClean="0"/>
              <a:t> and </a:t>
            </a:r>
            <a:r>
              <a:rPr lang="en-US" sz="3600" dirty="0" smtClean="0"/>
              <a:t>started </a:t>
            </a:r>
            <a:r>
              <a:rPr lang="en-US" sz="3600" dirty="0" smtClean="0"/>
              <a:t>thinking more about </a:t>
            </a:r>
            <a:r>
              <a:rPr lang="en-US" sz="3600" dirty="0" smtClean="0">
                <a:solidFill>
                  <a:schemeClr val="accent2"/>
                </a:solidFill>
              </a:rPr>
              <a:t>learning</a:t>
            </a:r>
            <a:r>
              <a:rPr lang="en-US" sz="3600" dirty="0" smtClean="0"/>
              <a:t>.</a:t>
            </a:r>
            <a:r>
              <a:rPr lang="en-US" sz="3600" dirty="0" smtClean="0">
                <a:solidFill>
                  <a:schemeClr val="accent2"/>
                </a:solidFill>
              </a:rPr>
              <a:t>   </a:t>
            </a:r>
            <a:endParaRPr lang="en-US" sz="3600" b="1" dirty="0" smtClean="0"/>
          </a:p>
          <a:p>
            <a:pPr algn="ctr"/>
            <a:endParaRPr lang="en-US" sz="3600" dirty="0" smtClean="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tokyo1"/>
          <p:cNvPicPr>
            <a:picLocks noGrp="1" noChangeAspect="1" noChangeArrowheads="1"/>
          </p:cNvPicPr>
          <p:nvPr>
            <p:ph/>
          </p:nvPr>
        </p:nvPicPr>
        <p:blipFill>
          <a:blip r:embed="rId2" cstate="print"/>
          <a:srcRect/>
          <a:stretch>
            <a:fillRect/>
          </a:stretch>
        </p:blipFill>
        <p:spPr>
          <a:xfrm>
            <a:off x="1344613" y="842963"/>
            <a:ext cx="6454775" cy="5191125"/>
          </a:xfrm>
          <a:noFill/>
          <a:ln w="57150" cmpd="thinThick">
            <a:solidFill>
              <a:schemeClr val="tx1"/>
            </a:solidFill>
          </a:ln>
        </p:spPr>
      </p:pic>
      <p:sp>
        <p:nvSpPr>
          <p:cNvPr id="91139" name="Text Box 3"/>
          <p:cNvSpPr txBox="1">
            <a:spLocks noChangeArrowheads="1"/>
          </p:cNvSpPr>
          <p:nvPr/>
        </p:nvSpPr>
        <p:spPr bwMode="auto">
          <a:xfrm>
            <a:off x="533400" y="501650"/>
            <a:ext cx="5486400" cy="833438"/>
          </a:xfrm>
          <a:prstGeom prst="rect">
            <a:avLst/>
          </a:prstGeom>
          <a:solidFill>
            <a:schemeClr val="hlink">
              <a:alpha val="69000"/>
            </a:schemeClr>
          </a:solidFill>
          <a:ln w="9525">
            <a:solidFill>
              <a:schemeClr val="tx1"/>
            </a:solidFill>
            <a:miter lim="800000"/>
            <a:headEnd/>
            <a:tailEnd/>
          </a:ln>
          <a:effectLst/>
        </p:spPr>
        <p:txBody>
          <a:bodyPr>
            <a:spAutoFit/>
          </a:bodyPr>
          <a:lstStyle/>
          <a:p>
            <a:pPr algn="ctr">
              <a:spcBef>
                <a:spcPct val="50000"/>
              </a:spcBef>
            </a:pPr>
            <a:r>
              <a:rPr lang="en-US" sz="4800">
                <a:solidFill>
                  <a:srgbClr val="FFFF00"/>
                </a:solidFill>
                <a:effectLst>
                  <a:outerShdw blurRad="38100" dist="38100" dir="2700000" algn="tl">
                    <a:srgbClr val="000000"/>
                  </a:outerShdw>
                </a:effectLst>
              </a:rPr>
              <a:t>What? . . . Where?</a:t>
            </a:r>
          </a:p>
        </p:txBody>
      </p:sp>
      <p:sp>
        <p:nvSpPr>
          <p:cNvPr id="91140" name="Oval 4"/>
          <p:cNvSpPr>
            <a:spLocks noChangeArrowheads="1"/>
          </p:cNvSpPr>
          <p:nvPr/>
        </p:nvSpPr>
        <p:spPr bwMode="auto">
          <a:xfrm>
            <a:off x="3886200" y="2514600"/>
            <a:ext cx="762000" cy="609600"/>
          </a:xfrm>
          <a:prstGeom prst="ellipse">
            <a:avLst/>
          </a:prstGeom>
          <a:noFill/>
          <a:ln w="47625">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additive="base">
                                        <p:cTn id="7" dur="500" fill="hold"/>
                                        <p:tgtEl>
                                          <p:spTgt spid="91140"/>
                                        </p:tgtEl>
                                        <p:attrNameLst>
                                          <p:attrName>ppt_x</p:attrName>
                                        </p:attrNameLst>
                                      </p:cBhvr>
                                      <p:tavLst>
                                        <p:tav tm="0">
                                          <p:val>
                                            <p:strVal val="1+#ppt_w/2"/>
                                          </p:val>
                                        </p:tav>
                                        <p:tav tm="100000">
                                          <p:val>
                                            <p:strVal val="#ppt_x"/>
                                          </p:val>
                                        </p:tav>
                                      </p:tavLst>
                                    </p:anim>
                                    <p:anim calcmode="lin" valueType="num">
                                      <p:cBhvr additive="base">
                                        <p:cTn id="8" dur="500" fill="hold"/>
                                        <p:tgtEl>
                                          <p:spTgt spid="91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2" name="Text Box 8"/>
          <p:cNvSpPr txBox="1">
            <a:spLocks noChangeArrowheads="1"/>
          </p:cNvSpPr>
          <p:nvPr/>
        </p:nvSpPr>
        <p:spPr bwMode="auto">
          <a:xfrm>
            <a:off x="2819400" y="2514600"/>
            <a:ext cx="3733800" cy="1569660"/>
          </a:xfrm>
          <a:prstGeom prst="rect">
            <a:avLst/>
          </a:prstGeom>
          <a:noFill/>
          <a:ln w="9525">
            <a:noFill/>
            <a:miter lim="800000"/>
            <a:headEnd/>
            <a:tailEnd/>
          </a:ln>
          <a:effectLst/>
        </p:spPr>
        <p:txBody>
          <a:bodyPr wrap="square">
            <a:spAutoFit/>
          </a:bodyPr>
          <a:lstStyle/>
          <a:p>
            <a:r>
              <a:rPr lang="en-US" sz="2400" dirty="0"/>
              <a:t>There is a lot going </a:t>
            </a:r>
            <a:r>
              <a:rPr lang="en-US" sz="2400" dirty="0" smtClean="0"/>
              <a:t>on.</a:t>
            </a:r>
            <a:endParaRPr lang="en-US" sz="2400" dirty="0"/>
          </a:p>
          <a:p>
            <a:endParaRPr lang="en-US" sz="2400" dirty="0"/>
          </a:p>
          <a:p>
            <a:r>
              <a:rPr lang="en-US" sz="2400" dirty="0" smtClean="0"/>
              <a:t>Most of </a:t>
            </a:r>
            <a:r>
              <a:rPr lang="en-US" sz="2400" dirty="0"/>
              <a:t>our students are completely overwhelmed.  </a:t>
            </a:r>
          </a:p>
        </p:txBody>
      </p:sp>
      <p:pic>
        <p:nvPicPr>
          <p:cNvPr id="93194" name="Picture 10" descr="juggling1"/>
          <p:cNvPicPr>
            <a:picLocks noChangeAspect="1" noChangeArrowheads="1"/>
          </p:cNvPicPr>
          <p:nvPr/>
        </p:nvPicPr>
        <p:blipFill>
          <a:blip r:embed="rId2" cstate="print"/>
          <a:srcRect r="14815"/>
          <a:stretch>
            <a:fillRect/>
          </a:stretch>
        </p:blipFill>
        <p:spPr bwMode="auto">
          <a:xfrm>
            <a:off x="685800" y="762000"/>
            <a:ext cx="1752600" cy="2743200"/>
          </a:xfrm>
          <a:prstGeom prst="rect">
            <a:avLst/>
          </a:prstGeom>
          <a:noFill/>
          <a:ln w="57150" cmpd="thinThick">
            <a:solidFill>
              <a:schemeClr val="tx1"/>
            </a:solidFill>
            <a:miter lim="800000"/>
            <a:headEnd/>
            <a:tailEnd/>
          </a:ln>
        </p:spPr>
      </p:pic>
      <p:pic>
        <p:nvPicPr>
          <p:cNvPr id="93195" name="Picture 11" descr="desperate juggler"/>
          <p:cNvPicPr>
            <a:picLocks noChangeAspect="1" noChangeArrowheads="1"/>
          </p:cNvPicPr>
          <p:nvPr/>
        </p:nvPicPr>
        <p:blipFill>
          <a:blip r:embed="rId3" cstate="print"/>
          <a:srcRect r="26401" b="-246"/>
          <a:stretch>
            <a:fillRect/>
          </a:stretch>
        </p:blipFill>
        <p:spPr bwMode="auto">
          <a:xfrm>
            <a:off x="6858000" y="2895600"/>
            <a:ext cx="1828800" cy="3470275"/>
          </a:xfrm>
          <a:prstGeom prst="rect">
            <a:avLst/>
          </a:prstGeom>
          <a:noFill/>
          <a:ln w="57150" cmpd="thinThick">
            <a:solidFill>
              <a:schemeClr val="tx1"/>
            </a:solidFill>
            <a:miter lim="800000"/>
            <a:headEnd/>
            <a:tailEnd/>
          </a:ln>
        </p:spPr>
      </p:pic>
      <p:grpSp>
        <p:nvGrpSpPr>
          <p:cNvPr id="2" name="Group 18"/>
          <p:cNvGrpSpPr>
            <a:grpSpLocks/>
          </p:cNvGrpSpPr>
          <p:nvPr/>
        </p:nvGrpSpPr>
        <p:grpSpPr bwMode="auto">
          <a:xfrm>
            <a:off x="1114425" y="3810000"/>
            <a:ext cx="990600" cy="2133600"/>
            <a:chOff x="702" y="2400"/>
            <a:chExt cx="624" cy="1344"/>
          </a:xfrm>
          <a:solidFill>
            <a:schemeClr val="accent2"/>
          </a:solidFill>
        </p:grpSpPr>
        <p:sp>
          <p:nvSpPr>
            <p:cNvPr id="93197" name="AutoShape 13"/>
            <p:cNvSpPr>
              <a:spLocks noChangeArrowheads="1"/>
            </p:cNvSpPr>
            <p:nvPr/>
          </p:nvSpPr>
          <p:spPr bwMode="auto">
            <a:xfrm>
              <a:off x="768" y="2400"/>
              <a:ext cx="480" cy="1344"/>
            </a:xfrm>
            <a:prstGeom prst="upArrow">
              <a:avLst>
                <a:gd name="adj1" fmla="val 65833"/>
                <a:gd name="adj2" fmla="val 71672"/>
              </a:avLst>
            </a:prstGeom>
            <a:grpFill/>
            <a:ln w="9525">
              <a:solidFill>
                <a:schemeClr val="tx1"/>
              </a:solidFill>
              <a:miter lim="800000"/>
              <a:headEnd/>
              <a:tailEnd/>
            </a:ln>
            <a:effectLst/>
          </p:spPr>
          <p:txBody>
            <a:bodyPr vert="eaVert" wrap="none" anchor="ctr"/>
            <a:lstStyle/>
            <a:p>
              <a:pPr algn="ctr" eaLnBrk="1" hangingPunct="1"/>
              <a:endParaRPr lang="en-US" sz="1800">
                <a:latin typeface="Arial" charset="0"/>
              </a:endParaRPr>
            </a:p>
          </p:txBody>
        </p:sp>
        <p:sp>
          <p:nvSpPr>
            <p:cNvPr id="93198" name="Text Box 14"/>
            <p:cNvSpPr txBox="1">
              <a:spLocks noChangeArrowheads="1"/>
            </p:cNvSpPr>
            <p:nvPr/>
          </p:nvSpPr>
          <p:spPr bwMode="auto">
            <a:xfrm rot="16200000">
              <a:off x="866" y="2934"/>
              <a:ext cx="295" cy="624"/>
            </a:xfrm>
            <a:prstGeom prst="rect">
              <a:avLst/>
            </a:prstGeom>
            <a:solidFill>
              <a:schemeClr val="accent1"/>
            </a:solidFill>
            <a:ln w="9525">
              <a:solidFill>
                <a:schemeClr val="tx1"/>
              </a:solidFill>
              <a:miter lim="800000"/>
              <a:headEnd/>
              <a:tailEnd/>
            </a:ln>
            <a:effectLst/>
          </p:spPr>
          <p:txBody>
            <a:bodyPr vert="eaVert">
              <a:spAutoFit/>
            </a:bodyPr>
            <a:lstStyle/>
            <a:p>
              <a:pPr algn="ctr" eaLnBrk="1" hangingPunct="1"/>
              <a:r>
                <a:rPr lang="en-US" sz="1800">
                  <a:latin typeface="Arial" charset="0"/>
                </a:rPr>
                <a:t>Us</a:t>
              </a:r>
            </a:p>
          </p:txBody>
        </p:sp>
      </p:grpSp>
      <p:grpSp>
        <p:nvGrpSpPr>
          <p:cNvPr id="3" name="Group 19"/>
          <p:cNvGrpSpPr>
            <a:grpSpLocks/>
          </p:cNvGrpSpPr>
          <p:nvPr/>
        </p:nvGrpSpPr>
        <p:grpSpPr bwMode="auto">
          <a:xfrm>
            <a:off x="7239000" y="425450"/>
            <a:ext cx="1028700" cy="2133600"/>
            <a:chOff x="4560" y="432"/>
            <a:chExt cx="648" cy="1344"/>
          </a:xfrm>
          <a:solidFill>
            <a:schemeClr val="accent2"/>
          </a:solidFill>
        </p:grpSpPr>
        <p:sp>
          <p:nvSpPr>
            <p:cNvPr id="93199" name="AutoShape 15"/>
            <p:cNvSpPr>
              <a:spLocks noChangeArrowheads="1"/>
            </p:cNvSpPr>
            <p:nvPr/>
          </p:nvSpPr>
          <p:spPr bwMode="auto">
            <a:xfrm rot="10800000">
              <a:off x="4656" y="432"/>
              <a:ext cx="480" cy="1344"/>
            </a:xfrm>
            <a:prstGeom prst="upArrow">
              <a:avLst>
                <a:gd name="adj1" fmla="val 65833"/>
                <a:gd name="adj2" fmla="val 71672"/>
              </a:avLst>
            </a:prstGeom>
            <a:grpFill/>
            <a:ln w="9525">
              <a:solidFill>
                <a:schemeClr val="tx1"/>
              </a:solidFill>
              <a:miter lim="800000"/>
              <a:headEnd/>
              <a:tailEnd/>
            </a:ln>
            <a:effectLst/>
          </p:spPr>
          <p:txBody>
            <a:bodyPr rot="10800000" vert="eaVert" wrap="none" anchor="ctr"/>
            <a:lstStyle/>
            <a:p>
              <a:pPr algn="ctr" eaLnBrk="1" hangingPunct="1"/>
              <a:endParaRPr lang="en-US" sz="1800">
                <a:latin typeface="Arial" charset="0"/>
              </a:endParaRPr>
            </a:p>
          </p:txBody>
        </p:sp>
        <p:sp>
          <p:nvSpPr>
            <p:cNvPr id="93201" name="Text Box 17"/>
            <p:cNvSpPr txBox="1">
              <a:spLocks noChangeArrowheads="1"/>
            </p:cNvSpPr>
            <p:nvPr/>
          </p:nvSpPr>
          <p:spPr bwMode="auto">
            <a:xfrm rot="16200000">
              <a:off x="4650" y="630"/>
              <a:ext cx="468" cy="648"/>
            </a:xfrm>
            <a:prstGeom prst="rect">
              <a:avLst/>
            </a:prstGeom>
            <a:solidFill>
              <a:schemeClr val="accent1"/>
            </a:solidFill>
            <a:ln w="9525">
              <a:solidFill>
                <a:schemeClr val="tx1"/>
              </a:solidFill>
              <a:miter lim="800000"/>
              <a:headEnd/>
              <a:tailEnd/>
            </a:ln>
            <a:effectLst/>
          </p:spPr>
          <p:txBody>
            <a:bodyPr vert="eaVert" wrap="none">
              <a:spAutoFit/>
            </a:bodyPr>
            <a:lstStyle/>
            <a:p>
              <a:pPr algn="ctr" eaLnBrk="1" hangingPunct="1"/>
              <a:r>
                <a:rPr lang="en-US" sz="1800" dirty="0">
                  <a:latin typeface="Arial" charset="0"/>
                </a:rPr>
                <a:t>Our </a:t>
              </a:r>
            </a:p>
            <a:p>
              <a:pPr algn="ctr" eaLnBrk="1" hangingPunct="1"/>
              <a:r>
                <a:rPr lang="en-US" sz="1800" dirty="0">
                  <a:latin typeface="Arial" charset="0"/>
                </a:rPr>
                <a:t>students!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192">
                                            <p:txEl>
                                              <p:pRg st="0" end="0"/>
                                            </p:txEl>
                                          </p:spTgt>
                                        </p:tgtEl>
                                        <p:attrNameLst>
                                          <p:attrName>style.visibility</p:attrName>
                                        </p:attrNameLst>
                                      </p:cBhvr>
                                      <p:to>
                                        <p:strVal val="visible"/>
                                      </p:to>
                                    </p:set>
                                    <p:animEffect transition="in" filter="wipe(left)">
                                      <p:cBhvr>
                                        <p:cTn id="7" dur="500"/>
                                        <p:tgtEl>
                                          <p:spTgt spid="93192">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93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3192">
                                            <p:txEl>
                                              <p:pRg st="2" end="2"/>
                                            </p:txEl>
                                          </p:spTgt>
                                        </p:tgtEl>
                                        <p:attrNameLst>
                                          <p:attrName>style.visibility</p:attrName>
                                        </p:attrNameLst>
                                      </p:cBhvr>
                                      <p:to>
                                        <p:strVal val="visible"/>
                                      </p:to>
                                    </p:set>
                                    <p:animEffect transition="in" filter="wipe(left)">
                                      <p:cBhvr>
                                        <p:cTn id="19" dur="500"/>
                                        <p:tgtEl>
                                          <p:spTgt spid="93192">
                                            <p:txEl>
                                              <p:pRg st="2" end="2"/>
                                            </p:txEl>
                                          </p:spTgt>
                                        </p:tgtEl>
                                      </p:cBhvr>
                                    </p:animEffect>
                                  </p:childTnLst>
                                </p:cTn>
                              </p:par>
                            </p:childTnLst>
                          </p:cTn>
                        </p:par>
                        <p:par>
                          <p:cTn id="20" fill="hold">
                            <p:stCondLst>
                              <p:cond delay="500"/>
                            </p:stCondLst>
                            <p:childTnLst>
                              <p:par>
                                <p:cTn id="21" presetID="22" presetClass="entr" presetSubtype="1"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1000"/>
                            </p:stCondLst>
                            <p:childTnLst>
                              <p:par>
                                <p:cTn id="25" presetID="1" presetClass="entr" presetSubtype="0" fill="hold" nodeType="afterEffect">
                                  <p:stCondLst>
                                    <p:cond delay="0"/>
                                  </p:stCondLst>
                                  <p:childTnLst>
                                    <p:set>
                                      <p:cBhvr>
                                        <p:cTn id="26" dur="1" fill="hold">
                                          <p:stCondLst>
                                            <p:cond delay="0"/>
                                          </p:stCondLst>
                                        </p:cTn>
                                        <p:tgtEl>
                                          <p:spTgt spid="93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r>
              <a:rPr lang="en-US" sz="4000"/>
              <a:t>Karen came to my office one day….</a:t>
            </a:r>
          </a:p>
        </p:txBody>
      </p:sp>
      <p:sp>
        <p:nvSpPr>
          <p:cNvPr id="101379" name="Rectangle 3"/>
          <p:cNvSpPr>
            <a:spLocks noGrp="1" noRot="1" noChangeArrowheads="1"/>
          </p:cNvSpPr>
          <p:nvPr>
            <p:ph type="body" sz="half" idx="2"/>
          </p:nvPr>
        </p:nvSpPr>
        <p:spPr>
          <a:xfrm>
            <a:off x="2743200" y="1524000"/>
            <a:ext cx="5715000" cy="4800600"/>
          </a:xfrm>
        </p:spPr>
        <p:txBody>
          <a:bodyPr/>
          <a:lstStyle/>
          <a:p>
            <a:r>
              <a:rPr lang="en-US" sz="2800"/>
              <a:t>She was stuck on a proof that required only a simple application of a definition.</a:t>
            </a:r>
          </a:p>
          <a:p>
            <a:r>
              <a:rPr lang="en-US" sz="2800"/>
              <a:t>I asked Karen to read the definition aloud.</a:t>
            </a:r>
          </a:p>
          <a:p>
            <a:r>
              <a:rPr lang="en-US" sz="2800"/>
              <a:t>Then I asked if she saw any connections.</a:t>
            </a:r>
          </a:p>
          <a:p>
            <a:r>
              <a:rPr lang="en-US" sz="2800"/>
              <a:t>She immediately saw how to prove the theorem.</a:t>
            </a:r>
          </a:p>
          <a:p>
            <a:pPr algn="ctr">
              <a:buFont typeface="Wingdings" pitchFamily="2" charset="2"/>
              <a:buNone/>
            </a:pPr>
            <a:r>
              <a:rPr lang="en-US" sz="2800" b="1"/>
              <a:t>What’s the problem?</a:t>
            </a:r>
          </a:p>
        </p:txBody>
      </p:sp>
      <p:pic>
        <p:nvPicPr>
          <p:cNvPr id="101380" name="Picture 4" descr="MCj04103870000[1]"/>
          <p:cNvPicPr>
            <a:picLocks noGrp="1" noChangeAspect="1" noChangeArrowheads="1"/>
          </p:cNvPicPr>
          <p:nvPr>
            <p:ph sz="half" idx="1"/>
          </p:nvPr>
        </p:nvPicPr>
        <p:blipFill>
          <a:blip r:embed="rId2" cstate="print"/>
          <a:srcRect/>
          <a:stretch>
            <a:fillRect/>
          </a:stretch>
        </p:blipFill>
        <p:spPr>
          <a:xfrm>
            <a:off x="914400" y="1752600"/>
            <a:ext cx="1571625" cy="2171700"/>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r>
              <a:rPr lang="en-US"/>
              <a:t>Charlie came by later. . .</a:t>
            </a:r>
          </a:p>
        </p:txBody>
      </p:sp>
      <p:sp>
        <p:nvSpPr>
          <p:cNvPr id="102403" name="Rectangle 3"/>
          <p:cNvSpPr>
            <a:spLocks noGrp="1" noRot="1" noChangeArrowheads="1"/>
          </p:cNvSpPr>
          <p:nvPr>
            <p:ph type="body" sz="half" idx="2"/>
          </p:nvPr>
        </p:nvSpPr>
        <p:spPr>
          <a:xfrm>
            <a:off x="2800350" y="1905000"/>
            <a:ext cx="6045200" cy="4191000"/>
          </a:xfrm>
        </p:spPr>
        <p:txBody>
          <a:bodyPr/>
          <a:lstStyle/>
          <a:p>
            <a:r>
              <a:rPr lang="en-US" sz="2800" dirty="0"/>
              <a:t>His problem was similar to Karen’s.</a:t>
            </a:r>
          </a:p>
          <a:p>
            <a:r>
              <a:rPr lang="en-US" sz="2800" dirty="0"/>
              <a:t>But just looking at the definition didn’t help Charlie as it </a:t>
            </a:r>
            <a:r>
              <a:rPr lang="en-US" sz="2800" dirty="0" smtClean="0"/>
              <a:t>did Karen</a:t>
            </a:r>
            <a:r>
              <a:rPr lang="en-US" sz="2800" dirty="0"/>
              <a:t>.</a:t>
            </a:r>
          </a:p>
          <a:p>
            <a:r>
              <a:rPr lang="en-US" sz="2800" dirty="0"/>
              <a:t>He didn’t understand what the definition was saying, and he had no strategies for improving the situation.</a:t>
            </a:r>
          </a:p>
          <a:p>
            <a:endParaRPr lang="en-US" sz="2800" dirty="0"/>
          </a:p>
          <a:p>
            <a:pPr algn="ctr">
              <a:buFont typeface="Wingdings" pitchFamily="2" charset="2"/>
              <a:buNone/>
            </a:pPr>
            <a:r>
              <a:rPr lang="en-US" sz="2800" b="1" dirty="0"/>
              <a:t>What to do?</a:t>
            </a:r>
            <a:r>
              <a:rPr lang="en-US" sz="2800" dirty="0"/>
              <a:t> </a:t>
            </a:r>
          </a:p>
        </p:txBody>
      </p:sp>
      <p:pic>
        <p:nvPicPr>
          <p:cNvPr id="102404" name="Picture 4" descr="MCj04103770000[1]"/>
          <p:cNvPicPr>
            <a:picLocks noGrp="1" noChangeAspect="1" noChangeArrowheads="1"/>
          </p:cNvPicPr>
          <p:nvPr>
            <p:ph sz="half" idx="1"/>
          </p:nvPr>
        </p:nvPicPr>
        <p:blipFill>
          <a:blip r:embed="rId2" cstate="print"/>
          <a:srcRect/>
          <a:stretch>
            <a:fillRect/>
          </a:stretch>
        </p:blipFill>
        <p:spPr>
          <a:xfrm>
            <a:off x="914400" y="1752600"/>
            <a:ext cx="1400175" cy="2079625"/>
          </a:xfrm>
          <a:noFill/>
          <a:ln/>
        </p:spPr>
      </p:pic>
      <p:pic>
        <p:nvPicPr>
          <p:cNvPr id="102405" name="Picture 5" descr="ChasmBackground"/>
          <p:cNvPicPr>
            <a:picLocks noChangeAspect="1" noChangeArrowheads="1"/>
          </p:cNvPicPr>
          <p:nvPr/>
        </p:nvPicPr>
        <p:blipFill>
          <a:blip r:embed="rId3" cstate="print"/>
          <a:srcRect/>
          <a:stretch>
            <a:fillRect/>
          </a:stretch>
        </p:blipFill>
        <p:spPr bwMode="auto">
          <a:xfrm>
            <a:off x="1066800" y="4876800"/>
            <a:ext cx="2439988" cy="1830388"/>
          </a:xfrm>
          <a:prstGeom prst="rect">
            <a:avLst/>
          </a:prstGeom>
          <a:noFill/>
        </p:spPr>
      </p:pic>
      <p:sp>
        <p:nvSpPr>
          <p:cNvPr id="102406" name="AutoShape 6"/>
          <p:cNvSpPr>
            <a:spLocks noChangeArrowheads="1"/>
          </p:cNvSpPr>
          <p:nvPr/>
        </p:nvSpPr>
        <p:spPr bwMode="auto">
          <a:xfrm>
            <a:off x="2057400" y="3810000"/>
            <a:ext cx="457200" cy="914400"/>
          </a:xfrm>
          <a:prstGeom prst="downArrow">
            <a:avLst>
              <a:gd name="adj1" fmla="val 50000"/>
              <a:gd name="adj2" fmla="val 50000"/>
            </a:avLst>
          </a:prstGeom>
          <a:solidFill>
            <a:schemeClr val="bg2"/>
          </a:solidFill>
          <a:ln w="28575" algn="ctr">
            <a:solidFill>
              <a:srgbClr val="00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Effect transition="in" filter="wipe(up)">
                                      <p:cBhvr>
                                        <p:cTn id="7" dur="500"/>
                                        <p:tgtEl>
                                          <p:spTgt spid="10240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24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669925" y="727075"/>
            <a:ext cx="7940675" cy="1569660"/>
          </a:xfrm>
          <a:prstGeom prst="rect">
            <a:avLst/>
          </a:prstGeom>
          <a:noFill/>
          <a:ln w="9525">
            <a:noFill/>
            <a:miter lim="800000"/>
            <a:headEnd/>
            <a:tailEnd/>
          </a:ln>
          <a:effectLst/>
        </p:spPr>
        <p:txBody>
          <a:bodyPr>
            <a:spAutoFit/>
          </a:bodyPr>
          <a:lstStyle/>
          <a:p>
            <a:r>
              <a:rPr lang="en-US" sz="2400" b="1" dirty="0" smtClean="0">
                <a:latin typeface="Times New Roman" pitchFamily="18" charset="0"/>
                <a:cs typeface="Times New Roman" pitchFamily="18" charset="0"/>
              </a:rPr>
              <a:t>Scenario 1:</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You are teaching a real analysis class and have just defined continuity. Your students have been assigned the following problem</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
        <p:nvSpPr>
          <p:cNvPr id="14340" name="Text Box 4"/>
          <p:cNvSpPr txBox="1">
            <a:spLocks noChangeArrowheads="1"/>
          </p:cNvSpPr>
          <p:nvPr/>
        </p:nvSpPr>
        <p:spPr bwMode="auto">
          <a:xfrm>
            <a:off x="1524000" y="2133600"/>
            <a:ext cx="6096000" cy="2308324"/>
          </a:xfrm>
          <a:prstGeom prst="rect">
            <a:avLst/>
          </a:prstGeom>
          <a:noFill/>
          <a:ln w="9525">
            <a:noFill/>
            <a:miter lim="800000"/>
            <a:headEnd/>
            <a:tailEnd/>
          </a:ln>
          <a:effectLst/>
        </p:spPr>
        <p:txBody>
          <a:bodyPr>
            <a:spAutoFit/>
          </a:bodyPr>
          <a:lstStyle/>
          <a:p>
            <a:r>
              <a:rPr lang="en-US" sz="2400" b="1" dirty="0">
                <a:latin typeface="Times New Roman" pitchFamily="18" charset="0"/>
                <a:cs typeface="Times New Roman" pitchFamily="18" charset="0"/>
              </a:rPr>
              <a:t>Problem:</a:t>
            </a:r>
            <a:r>
              <a:rPr lang="en-US" sz="2400" dirty="0">
                <a:latin typeface="Times New Roman" pitchFamily="18" charset="0"/>
                <a:cs typeface="Times New Roman" pitchFamily="18" charset="0"/>
              </a:rPr>
              <a:t> K is a fixed real number, x is a fixed element of the metric space X  and </a:t>
            </a:r>
            <a:r>
              <a:rPr lang="en-US" sz="2400" i="1" dirty="0">
                <a:latin typeface="Times New Roman" pitchFamily="18" charset="0"/>
                <a:cs typeface="Times New Roman" pitchFamily="18" charset="0"/>
              </a:rPr>
              <a:t>f:  X</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a:t>
            </a:r>
            <a:r>
              <a:rPr lang="en-US" sz="2400" b="1" dirty="0" smtClean="0">
                <a:latin typeface="Times New Roman" pitchFamily="18" charset="0"/>
                <a:cs typeface="Times New Roman" pitchFamily="18" charset="0"/>
                <a:sym typeface="Euclid Extra"/>
              </a:rPr>
              <a:t></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 continuous function.  Prove that if </a:t>
            </a:r>
            <a:r>
              <a:rPr lang="en-US" sz="2400" i="1" dirty="0" smtClean="0">
                <a:latin typeface="Times New Roman" pitchFamily="18" charset="0"/>
                <a:cs typeface="Times New Roman" pitchFamily="18" charset="0"/>
              </a:rPr>
              <a:t>f </a:t>
            </a:r>
            <a:r>
              <a:rPr lang="en-US" sz="2400" dirty="0" smtClean="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 &gt; K</a:t>
            </a:r>
            <a:r>
              <a:rPr lang="en-US" sz="2400" dirty="0">
                <a:latin typeface="Times New Roman" pitchFamily="18" charset="0"/>
                <a:cs typeface="Times New Roman" pitchFamily="18" charset="0"/>
              </a:rPr>
              <a:t>, then there exists an open ball about </a:t>
            </a:r>
            <a:r>
              <a:rPr lang="en-US" sz="2400" i="1" dirty="0">
                <a:latin typeface="Times New Roman" pitchFamily="18" charset="0"/>
                <a:cs typeface="Times New Roman" pitchFamily="18" charset="0"/>
              </a:rPr>
              <a:t>x</a:t>
            </a:r>
            <a:r>
              <a:rPr lang="en-US" sz="2400" dirty="0">
                <a:latin typeface="Times New Roman" pitchFamily="18" charset="0"/>
                <a:cs typeface="Times New Roman" pitchFamily="18" charset="0"/>
              </a:rPr>
              <a:t> such that </a:t>
            </a:r>
            <a:r>
              <a:rPr lang="en-US" sz="2400" i="1" dirty="0">
                <a:latin typeface="Times New Roman" pitchFamily="18" charset="0"/>
                <a:cs typeface="Times New Roman" pitchFamily="18" charset="0"/>
              </a:rPr>
              <a:t>f</a:t>
            </a:r>
            <a:r>
              <a:rPr lang="en-US" sz="2400" dirty="0">
                <a:latin typeface="Times New Roman" pitchFamily="18" charset="0"/>
                <a:cs typeface="Times New Roman" pitchFamily="18" charset="0"/>
              </a:rPr>
              <a:t> maps every element of the open ball to some number greater than </a:t>
            </a:r>
            <a:r>
              <a:rPr lang="en-US" sz="2400" i="1" dirty="0">
                <a:latin typeface="Times New Roman" pitchFamily="18" charset="0"/>
                <a:cs typeface="Times New Roman" pitchFamily="18" charset="0"/>
              </a:rPr>
              <a:t>K</a:t>
            </a:r>
            <a:r>
              <a:rPr lang="en-US" sz="2400" dirty="0">
                <a:latin typeface="Times New Roman" pitchFamily="18" charset="0"/>
                <a:cs typeface="Times New Roman" pitchFamily="18" charset="0"/>
              </a:rPr>
              <a:t>.</a:t>
            </a:r>
          </a:p>
        </p:txBody>
      </p:sp>
      <p:sp>
        <p:nvSpPr>
          <p:cNvPr id="14341" name="Text Box 5"/>
          <p:cNvSpPr txBox="1">
            <a:spLocks noChangeArrowheads="1"/>
          </p:cNvSpPr>
          <p:nvPr/>
        </p:nvSpPr>
        <p:spPr bwMode="auto">
          <a:xfrm>
            <a:off x="533400" y="4572000"/>
            <a:ext cx="7940675" cy="1938992"/>
          </a:xfrm>
          <a:prstGeom prst="rect">
            <a:avLst/>
          </a:prstGeom>
          <a:noFill/>
          <a:ln w="9525">
            <a:noFill/>
            <a:miter lim="800000"/>
            <a:headEnd/>
            <a:tailEnd/>
          </a:ln>
          <a:effectLst/>
        </p:spPr>
        <p:txBody>
          <a:bodyPr>
            <a:spAutoFit/>
          </a:bodyPr>
          <a:lstStyle/>
          <a:p>
            <a:r>
              <a:rPr lang="en-US" sz="2400" dirty="0">
                <a:latin typeface="Times New Roman" pitchFamily="18" charset="0"/>
                <a:cs typeface="Times New Roman" pitchFamily="18" charset="0"/>
              </a:rPr>
              <a:t>One of your students comes into your office saying that he has "tried everything" but cannot make any headway on this problem.  When you ask him what exactly he has tried, he simply reiterates that he has tried "everything."  What do you do</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14400" y="838200"/>
            <a:ext cx="7315200" cy="830997"/>
          </a:xfrm>
          <a:prstGeom prst="rect">
            <a:avLst/>
          </a:prstGeom>
          <a:noFill/>
          <a:ln w="9525">
            <a:noFill/>
            <a:miter lim="800000"/>
            <a:headEnd/>
            <a:tailEnd/>
          </a:ln>
          <a:effectLst/>
        </p:spPr>
        <p:txBody>
          <a:bodyPr>
            <a:spAutoFit/>
          </a:bodyPr>
          <a:lstStyle/>
          <a:p>
            <a:r>
              <a:rPr lang="en-US" sz="2400" b="1" dirty="0" smtClean="0">
                <a:latin typeface="Times New Roman" pitchFamily="18" charset="0"/>
                <a:cs typeface="Times New Roman" pitchFamily="18" charset="0"/>
              </a:rPr>
              <a:t>Scenario 2:  </a:t>
            </a:r>
            <a:r>
              <a:rPr lang="en-US" sz="2400" dirty="0">
                <a:latin typeface="Times New Roman" pitchFamily="18" charset="0"/>
                <a:cs typeface="Times New Roman" pitchFamily="18" charset="0"/>
              </a:rPr>
              <a:t>You have just defined subspace (of a vector space) in your linear algebra class:</a:t>
            </a:r>
          </a:p>
        </p:txBody>
      </p:sp>
      <p:sp>
        <p:nvSpPr>
          <p:cNvPr id="9219" name="Text Box 3"/>
          <p:cNvSpPr txBox="1">
            <a:spLocks noChangeArrowheads="1"/>
          </p:cNvSpPr>
          <p:nvPr/>
        </p:nvSpPr>
        <p:spPr bwMode="auto">
          <a:xfrm>
            <a:off x="838200" y="3429000"/>
            <a:ext cx="7620000" cy="2308324"/>
          </a:xfrm>
          <a:prstGeom prst="rect">
            <a:avLst/>
          </a:prstGeom>
          <a:noFill/>
          <a:ln w="9525">
            <a:noFill/>
            <a:miter lim="800000"/>
            <a:headEnd/>
            <a:tailEnd/>
          </a:ln>
          <a:effectLst/>
        </p:spPr>
        <p:txBody>
          <a:bodyPr>
            <a:spAutoFit/>
          </a:bodyPr>
          <a:lstStyle/>
          <a:p>
            <a:r>
              <a:rPr lang="en-US" sz="2400" dirty="0">
                <a:latin typeface="Times New Roman" pitchFamily="18" charset="0"/>
                <a:cs typeface="Times New Roman" pitchFamily="18" charset="0"/>
              </a:rPr>
              <a:t>The obvious thing to do is to try to see what the definition means in </a:t>
            </a:r>
            <a:r>
              <a:rPr lang="en-US" sz="2400" b="1" dirty="0">
                <a:latin typeface="Times New Roman" pitchFamily="18" charset="0"/>
                <a:cs typeface="Times New Roman" pitchFamily="18" charset="0"/>
                <a:sym typeface="Euclid Math Two" pitchFamily="18" charset="2"/>
              </a:rPr>
              <a:t></a:t>
            </a:r>
            <a:r>
              <a:rPr lang="en-US" sz="2400" b="1" baseline="30000" dirty="0">
                <a:latin typeface="Times New Roman" pitchFamily="18" charset="0"/>
                <a:cs typeface="Times New Roman" pitchFamily="18" charset="0"/>
                <a:sym typeface="Euclid Math Two" pitchFamily="18" charset="2"/>
              </a:rPr>
              <a:t>2</a:t>
            </a:r>
            <a:r>
              <a:rPr lang="en-US" sz="2400" b="1" baseline="30000" dirty="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b="1" dirty="0">
                <a:latin typeface="Times New Roman" pitchFamily="18" charset="0"/>
                <a:cs typeface="Times New Roman" pitchFamily="18" charset="0"/>
                <a:sym typeface="Euclid Math Two" pitchFamily="18" charset="2"/>
              </a:rPr>
              <a:t></a:t>
            </a:r>
            <a:r>
              <a:rPr lang="en-US" sz="2400" b="1" baseline="30000" dirty="0">
                <a:latin typeface="Times New Roman" pitchFamily="18" charset="0"/>
                <a:cs typeface="Times New Roman" pitchFamily="18" charset="0"/>
                <a:sym typeface="Euclid Math Two" pitchFamily="18" charset="2"/>
              </a:rPr>
              <a:t>3</a:t>
            </a:r>
            <a:r>
              <a:rPr lang="en-US" sz="2400" dirty="0">
                <a:latin typeface="Times New Roman" pitchFamily="18" charset="0"/>
                <a:cs typeface="Times New Roman" pitchFamily="18" charset="0"/>
              </a:rPr>
              <a:t> .  You could show your students, but you would rather let them play with the definition and discover the ideas themselves.  Design a class activity that will help the students classify the linear subspaces of </a:t>
            </a:r>
            <a:r>
              <a:rPr lang="en-US" sz="2400" b="1" dirty="0" smtClean="0">
                <a:latin typeface="Times New Roman" pitchFamily="18" charset="0"/>
                <a:cs typeface="Times New Roman" pitchFamily="18" charset="0"/>
                <a:sym typeface="Euclid Math Two" pitchFamily="18" charset="2"/>
              </a:rPr>
              <a:t></a:t>
            </a:r>
            <a:r>
              <a:rPr lang="en-US" sz="2400" b="1" baseline="30000" dirty="0" smtClean="0">
                <a:latin typeface="Times New Roman" pitchFamily="18" charset="0"/>
                <a:cs typeface="Times New Roman" pitchFamily="18" charset="0"/>
                <a:sym typeface="Euclid Math Two" pitchFamily="18" charset="2"/>
              </a:rPr>
              <a:t>2</a:t>
            </a:r>
            <a:r>
              <a:rPr lang="en-US" sz="2400" b="1"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sym typeface="Euclid Math Two" pitchFamily="18" charset="2"/>
              </a:rPr>
              <a:t></a:t>
            </a:r>
            <a:r>
              <a:rPr lang="en-US" sz="2400" b="1" baseline="30000" dirty="0" smtClean="0">
                <a:latin typeface="Times New Roman" pitchFamily="18" charset="0"/>
                <a:cs typeface="Times New Roman" pitchFamily="18" charset="0"/>
                <a:sym typeface="Euclid Math Two" pitchFamily="18" charset="2"/>
              </a:rPr>
              <a:t>3</a:t>
            </a:r>
            <a:r>
              <a:rPr lang="en-US" sz="2400" dirty="0" smtClean="0">
                <a:latin typeface="Times New Roman" pitchFamily="18" charset="0"/>
                <a:cs typeface="Times New Roman" pitchFamily="18" charset="0"/>
              </a:rPr>
              <a:t> dimensional </a:t>
            </a:r>
            <a:r>
              <a:rPr lang="en-US" sz="2400" dirty="0">
                <a:latin typeface="Times New Roman" pitchFamily="18" charset="0"/>
                <a:cs typeface="Times New Roman" pitchFamily="18" charset="0"/>
              </a:rPr>
              <a:t>Euclidean space.  </a:t>
            </a:r>
          </a:p>
        </p:txBody>
      </p:sp>
      <p:sp>
        <p:nvSpPr>
          <p:cNvPr id="9220" name="Text Box 4"/>
          <p:cNvSpPr txBox="1">
            <a:spLocks noChangeArrowheads="1"/>
          </p:cNvSpPr>
          <p:nvPr/>
        </p:nvSpPr>
        <p:spPr bwMode="auto">
          <a:xfrm>
            <a:off x="1600200" y="1752600"/>
            <a:ext cx="5638800" cy="1569660"/>
          </a:xfrm>
          <a:prstGeom prst="rect">
            <a:avLst/>
          </a:prstGeom>
          <a:noFill/>
          <a:ln w="9525">
            <a:noFill/>
            <a:miter lim="800000"/>
            <a:headEnd/>
            <a:tailEnd/>
          </a:ln>
          <a:effectLst/>
        </p:spPr>
        <p:txBody>
          <a:bodyPr>
            <a:spAutoFit/>
          </a:bodyPr>
          <a:lstStyle/>
          <a:p>
            <a:r>
              <a:rPr lang="en-US" sz="2400" b="1" dirty="0">
                <a:latin typeface="Times New Roman" pitchFamily="18" charset="0"/>
                <a:cs typeface="Times New Roman" pitchFamily="18" charset="0"/>
              </a:rPr>
              <a:t>Definition: </a:t>
            </a:r>
            <a:r>
              <a:rPr lang="en-US" sz="2400" dirty="0">
                <a:latin typeface="Times New Roman" pitchFamily="18" charset="0"/>
                <a:cs typeface="Times New Roman" pitchFamily="18" charset="0"/>
              </a:rPr>
              <a:t>Let V be a vector space.  A subset S of V is called a subspace of V if S is closed under vector addition and scalar multiplication.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tokyo2"/>
          <p:cNvPicPr>
            <a:picLocks noChangeAspect="1" noChangeArrowheads="1"/>
          </p:cNvPicPr>
          <p:nvPr/>
        </p:nvPicPr>
        <p:blipFill>
          <a:blip r:embed="rId2" cstate="print"/>
          <a:srcRect/>
          <a:stretch>
            <a:fillRect/>
          </a:stretch>
        </p:blipFill>
        <p:spPr bwMode="auto">
          <a:xfrm>
            <a:off x="1600200" y="1447800"/>
            <a:ext cx="6096000" cy="4867275"/>
          </a:xfrm>
          <a:prstGeom prst="rect">
            <a:avLst/>
          </a:prstGeom>
          <a:noFill/>
        </p:spPr>
      </p:pic>
      <p:sp>
        <p:nvSpPr>
          <p:cNvPr id="106499" name="AutoShape 3"/>
          <p:cNvSpPr>
            <a:spLocks noChangeArrowheads="1"/>
          </p:cNvSpPr>
          <p:nvPr/>
        </p:nvSpPr>
        <p:spPr bwMode="auto">
          <a:xfrm>
            <a:off x="228600" y="1524000"/>
            <a:ext cx="3505200" cy="2286000"/>
          </a:xfrm>
          <a:prstGeom prst="cloudCallout">
            <a:avLst>
              <a:gd name="adj1" fmla="val 10091"/>
              <a:gd name="adj2" fmla="val 78550"/>
            </a:avLst>
          </a:prstGeom>
          <a:solidFill>
            <a:schemeClr val="bg1"/>
          </a:solidFill>
          <a:ln w="19050">
            <a:solidFill>
              <a:schemeClr val="tx1"/>
            </a:solidFill>
            <a:round/>
            <a:headEnd/>
            <a:tailEnd/>
          </a:ln>
          <a:effectLst/>
        </p:spPr>
        <p:txBody>
          <a:bodyPr/>
          <a:lstStyle/>
          <a:p>
            <a:pPr algn="ctr" eaLnBrk="0" hangingPunct="0">
              <a:spcBef>
                <a:spcPct val="0"/>
              </a:spcBef>
              <a:buFontTx/>
              <a:buNone/>
            </a:pPr>
            <a:r>
              <a:rPr lang="en-US" sz="1400" dirty="0">
                <a:effectLst/>
                <a:cs typeface="Arial" charset="0"/>
              </a:rPr>
              <a:t>. . . closure under</a:t>
            </a:r>
            <a:r>
              <a:rPr lang="en-US" sz="2400" dirty="0">
                <a:effectLst/>
                <a:cs typeface="Arial" charset="0"/>
              </a:rPr>
              <a:t> </a:t>
            </a:r>
            <a:r>
              <a:rPr lang="en-US" sz="2400" b="1" dirty="0">
                <a:solidFill>
                  <a:schemeClr val="accent2"/>
                </a:solidFill>
                <a:effectLst/>
                <a:cs typeface="Arial" charset="0"/>
              </a:rPr>
              <a:t>scalar multiplication</a:t>
            </a:r>
            <a:r>
              <a:rPr lang="en-US" sz="2400" dirty="0">
                <a:effectLst/>
                <a:cs typeface="Arial" charset="0"/>
              </a:rPr>
              <a:t> </a:t>
            </a:r>
            <a:r>
              <a:rPr lang="en-US" sz="1400" dirty="0">
                <a:effectLst/>
                <a:cs typeface="Arial" charset="0"/>
              </a:rPr>
              <a:t>and closure under</a:t>
            </a:r>
            <a:r>
              <a:rPr lang="en-US" sz="2400" dirty="0">
                <a:effectLst/>
                <a:cs typeface="Arial" charset="0"/>
              </a:rPr>
              <a:t> </a:t>
            </a:r>
            <a:r>
              <a:rPr lang="en-US" sz="2400" b="1" dirty="0">
                <a:solidFill>
                  <a:schemeClr val="accent2"/>
                </a:solidFill>
                <a:effectLst/>
                <a:cs typeface="Arial" charset="0"/>
              </a:rPr>
              <a:t>vector addition</a:t>
            </a:r>
            <a:r>
              <a:rPr lang="en-US" sz="2400" b="1" dirty="0">
                <a:effectLst/>
                <a:cs typeface="Arial" charset="0"/>
              </a:rPr>
              <a:t> </a:t>
            </a:r>
            <a:r>
              <a:rPr lang="en-US" sz="2400" dirty="0">
                <a:effectLst/>
                <a:cs typeface="Arial" charset="0"/>
              </a:rPr>
              <a:t>. . . </a:t>
            </a:r>
            <a:endParaRPr lang="en-US" sz="2400" b="1" dirty="0">
              <a:solidFill>
                <a:schemeClr val="accent2"/>
              </a:solidFill>
              <a:effectLst/>
              <a:cs typeface="Arial" charset="0"/>
            </a:endParaRPr>
          </a:p>
        </p:txBody>
      </p:sp>
      <p:sp>
        <p:nvSpPr>
          <p:cNvPr id="4" name="Rectangle 2"/>
          <p:cNvSpPr txBox="1">
            <a:spLocks noRot="1"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Sorting out the Issues</a:t>
            </a:r>
            <a:br>
              <a:rPr kumimoji="0" lang="en-US" sz="4000" b="0" i="0" u="none" strike="noStrike" kern="1200" cap="none" spc="0" normalizeH="0" baseline="0" noProof="0" dirty="0" smtClean="0">
                <a:ln>
                  <a:noFill/>
                </a:ln>
                <a:solidFill>
                  <a:schemeClr val="tx1"/>
                </a:solidFill>
                <a:effectLst/>
                <a:uLnTx/>
                <a:uFillTx/>
                <a:latin typeface="+mj-lt"/>
                <a:ea typeface="+mj-ea"/>
                <a:cs typeface="+mj-cs"/>
              </a:rPr>
            </a:br>
            <a:r>
              <a:rPr kumimoji="0" lang="en-US" sz="2800" b="0" i="0" u="none" strike="noStrike" kern="1200" cap="none" spc="0" normalizeH="0" baseline="0" noProof="0" dirty="0" smtClean="0">
                <a:ln>
                  <a:noFill/>
                </a:ln>
                <a:solidFill>
                  <a:schemeClr val="tx1"/>
                </a:solidFill>
                <a:effectLst/>
                <a:uLnTx/>
                <a:uFillTx/>
                <a:latin typeface="+mj-lt"/>
                <a:ea typeface="+mj-ea"/>
                <a:cs typeface="+mj-cs"/>
              </a:rPr>
              <a:t>Vector</a:t>
            </a:r>
            <a:r>
              <a:rPr kumimoji="0" lang="en-US" sz="2800" b="0" i="0" u="none" strike="noStrike" kern="1200" cap="none" spc="0" normalizeH="0" noProof="0" dirty="0" smtClean="0">
                <a:ln>
                  <a:noFill/>
                </a:ln>
                <a:solidFill>
                  <a:schemeClr val="tx1"/>
                </a:solidFill>
                <a:effectLst/>
                <a:uLnTx/>
                <a:uFillTx/>
                <a:latin typeface="+mj-lt"/>
                <a:ea typeface="+mj-ea"/>
                <a:cs typeface="+mj-cs"/>
              </a:rPr>
              <a:t> Subspaces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wipe(down)">
                                      <p:cBhvr>
                                        <p:cTn id="7" dur="5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r>
              <a:rPr lang="en-US" sz="4000" dirty="0"/>
              <a:t>Sorting out the Issues</a:t>
            </a:r>
            <a:br>
              <a:rPr lang="en-US" sz="4000" dirty="0"/>
            </a:br>
            <a:r>
              <a:rPr lang="en-US" sz="2800" dirty="0"/>
              <a:t>Equivalence Relations</a:t>
            </a:r>
          </a:p>
        </p:txBody>
      </p:sp>
      <p:sp>
        <p:nvSpPr>
          <p:cNvPr id="75780" name="Oval 4"/>
          <p:cNvSpPr>
            <a:spLocks noChangeArrowheads="1"/>
          </p:cNvSpPr>
          <p:nvPr/>
        </p:nvSpPr>
        <p:spPr bwMode="auto">
          <a:xfrm>
            <a:off x="7177088" y="3452813"/>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Equivalence</a:t>
            </a:r>
          </a:p>
          <a:p>
            <a:pPr algn="ctr" eaLnBrk="0" hangingPunct="0">
              <a:spcBef>
                <a:spcPct val="0"/>
              </a:spcBef>
              <a:buFontTx/>
              <a:buNone/>
            </a:pPr>
            <a:r>
              <a:rPr lang="en-US" sz="2400">
                <a:effectLst/>
                <a:cs typeface="Arial" charset="0"/>
              </a:rPr>
              <a:t>Relations</a:t>
            </a:r>
          </a:p>
        </p:txBody>
      </p:sp>
      <p:sp>
        <p:nvSpPr>
          <p:cNvPr id="75781" name="Oval 5"/>
          <p:cNvSpPr>
            <a:spLocks noChangeArrowheads="1"/>
          </p:cNvSpPr>
          <p:nvPr/>
        </p:nvSpPr>
        <p:spPr bwMode="auto">
          <a:xfrm>
            <a:off x="4891088" y="3452813"/>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Partitions</a:t>
            </a:r>
          </a:p>
        </p:txBody>
      </p:sp>
      <p:sp>
        <p:nvSpPr>
          <p:cNvPr id="75782" name="AutoShape 6"/>
          <p:cNvSpPr>
            <a:spLocks noChangeArrowheads="1"/>
          </p:cNvSpPr>
          <p:nvPr/>
        </p:nvSpPr>
        <p:spPr bwMode="auto">
          <a:xfrm>
            <a:off x="5500688" y="2881313"/>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75783" name="AutoShape 7"/>
          <p:cNvSpPr>
            <a:spLocks noChangeArrowheads="1"/>
          </p:cNvSpPr>
          <p:nvPr/>
        </p:nvSpPr>
        <p:spPr bwMode="auto">
          <a:xfrm flipH="1" flipV="1">
            <a:off x="5500688" y="5700713"/>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75784" name="Text Box 8"/>
          <p:cNvSpPr txBox="1">
            <a:spLocks noChangeArrowheads="1"/>
          </p:cNvSpPr>
          <p:nvPr/>
        </p:nvSpPr>
        <p:spPr bwMode="auto">
          <a:xfrm>
            <a:off x="609600" y="1752600"/>
            <a:ext cx="3962400" cy="4473575"/>
          </a:xfrm>
          <a:prstGeom prst="rect">
            <a:avLst/>
          </a:prstGeom>
          <a:noFill/>
          <a:ln w="9525">
            <a:noFill/>
            <a:miter lim="800000"/>
            <a:headEnd/>
            <a:tailEnd/>
          </a:ln>
          <a:effectLst/>
        </p:spPr>
        <p:txBody>
          <a:bodyPr>
            <a:spAutoFit/>
          </a:bodyPr>
          <a:lstStyle/>
          <a:p>
            <a:pPr eaLnBrk="0" hangingPunct="0">
              <a:spcBef>
                <a:spcPct val="0"/>
              </a:spcBef>
              <a:buFontTx/>
              <a:buNone/>
            </a:pPr>
            <a:r>
              <a:rPr lang="en-US" sz="2400" dirty="0">
                <a:effectLst/>
                <a:cs typeface="Arial" charset="0"/>
              </a:rPr>
              <a:t>We want our students to understand the duality between partitions and equivalence relations.</a:t>
            </a:r>
          </a:p>
          <a:p>
            <a:pPr eaLnBrk="0" hangingPunct="0">
              <a:spcBef>
                <a:spcPct val="0"/>
              </a:spcBef>
              <a:buFontTx/>
              <a:buNone/>
            </a:pPr>
            <a:endParaRPr lang="en-US" sz="2400" dirty="0">
              <a:effectLst/>
              <a:cs typeface="Arial" charset="0"/>
            </a:endParaRPr>
          </a:p>
          <a:p>
            <a:pPr eaLnBrk="0" hangingPunct="0">
              <a:spcBef>
                <a:spcPct val="0"/>
              </a:spcBef>
              <a:buFontTx/>
              <a:buNone/>
            </a:pPr>
            <a:endParaRPr lang="en-US" sz="2400" dirty="0">
              <a:effectLst/>
              <a:cs typeface="Arial" charset="0"/>
            </a:endParaRPr>
          </a:p>
          <a:p>
            <a:pPr eaLnBrk="0" hangingPunct="0">
              <a:spcBef>
                <a:spcPct val="0"/>
              </a:spcBef>
              <a:buFontTx/>
              <a:buNone/>
            </a:pPr>
            <a:endParaRPr lang="en-US" sz="2400" dirty="0">
              <a:effectLst/>
              <a:cs typeface="Arial" charset="0"/>
            </a:endParaRPr>
          </a:p>
          <a:p>
            <a:pPr eaLnBrk="0" hangingPunct="0">
              <a:spcBef>
                <a:spcPct val="0"/>
              </a:spcBef>
              <a:buFontTx/>
              <a:buNone/>
            </a:pPr>
            <a:r>
              <a:rPr lang="en-US" sz="2400" dirty="0">
                <a:effectLst/>
                <a:cs typeface="Arial" charset="0"/>
              </a:rPr>
              <a:t>We may want them to prove, say, that every equivalence relation naturally leads to a partitioning of the set, and vice versa.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84">
                                            <p:txEl>
                                              <p:pRg st="0" end="0"/>
                                            </p:txEl>
                                          </p:spTgt>
                                        </p:tgtEl>
                                        <p:attrNameLst>
                                          <p:attrName>style.visibility</p:attrName>
                                        </p:attrNameLst>
                                      </p:cBhvr>
                                      <p:to>
                                        <p:strVal val="visible"/>
                                      </p:to>
                                    </p:set>
                                    <p:animEffect transition="in" filter="wipe(left)">
                                      <p:cBhvr>
                                        <p:cTn id="7" dur="500"/>
                                        <p:tgtEl>
                                          <p:spTgt spid="757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84">
                                            <p:txEl>
                                              <p:pRg st="4" end="4"/>
                                            </p:txEl>
                                          </p:spTgt>
                                        </p:tgtEl>
                                        <p:attrNameLst>
                                          <p:attrName>style.visibility</p:attrName>
                                        </p:attrNameLst>
                                      </p:cBhvr>
                                      <p:to>
                                        <p:strVal val="visible"/>
                                      </p:to>
                                    </p:set>
                                    <p:animEffect transition="in" filter="wipe(left)">
                                      <p:cBhvr>
                                        <p:cTn id="12" dur="500"/>
                                        <p:tgtEl>
                                          <p:spTgt spid="75784">
                                            <p:txEl>
                                              <p:pRg st="4" end="4"/>
                                            </p:txEl>
                                          </p:spTgt>
                                        </p:tgtEl>
                                      </p:cBhvr>
                                    </p:animEffect>
                                  </p:childTnLst>
                                </p:cTn>
                              </p:par>
                            </p:childTnLst>
                          </p:cTn>
                        </p:par>
                        <p:par>
                          <p:cTn id="13" fill="hold">
                            <p:stCondLst>
                              <p:cond delay="500"/>
                            </p:stCondLst>
                            <p:childTnLst>
                              <p:par>
                                <p:cTn id="14" presetID="1" presetClass="entr" presetSubtype="0" fill="hold" grpId="0" nodeType="afterEffect">
                                  <p:stCondLst>
                                    <p:cond delay="2000"/>
                                  </p:stCondLst>
                                  <p:childTnLst>
                                    <p:set>
                                      <p:cBhvr>
                                        <p:cTn id="15" dur="1" fill="hold">
                                          <p:stCondLst>
                                            <p:cond delay="0"/>
                                          </p:stCondLst>
                                        </p:cTn>
                                        <p:tgtEl>
                                          <p:spTgt spid="75781"/>
                                        </p:tgtEl>
                                        <p:attrNameLst>
                                          <p:attrName>style.visibility</p:attrName>
                                        </p:attrNameLst>
                                      </p:cBhvr>
                                      <p:to>
                                        <p:strVal val="visible"/>
                                      </p:to>
                                    </p:set>
                                  </p:childTnLst>
                                </p:cTn>
                              </p:par>
                            </p:childTnLst>
                          </p:cTn>
                        </p:par>
                        <p:par>
                          <p:cTn id="16" fill="hold">
                            <p:stCondLst>
                              <p:cond delay="2500"/>
                            </p:stCondLst>
                            <p:childTnLst>
                              <p:par>
                                <p:cTn id="17" presetID="22" presetClass="entr" presetSubtype="8" fill="hold" grpId="0" nodeType="afterEffect">
                                  <p:stCondLst>
                                    <p:cond delay="1000"/>
                                  </p:stCondLst>
                                  <p:childTnLst>
                                    <p:set>
                                      <p:cBhvr>
                                        <p:cTn id="18" dur="1" fill="hold">
                                          <p:stCondLst>
                                            <p:cond delay="0"/>
                                          </p:stCondLst>
                                        </p:cTn>
                                        <p:tgtEl>
                                          <p:spTgt spid="75782"/>
                                        </p:tgtEl>
                                        <p:attrNameLst>
                                          <p:attrName>style.visibility</p:attrName>
                                        </p:attrNameLst>
                                      </p:cBhvr>
                                      <p:to>
                                        <p:strVal val="visible"/>
                                      </p:to>
                                    </p:set>
                                    <p:animEffect transition="in" filter="wipe(left)">
                                      <p:cBhvr>
                                        <p:cTn id="19" dur="500"/>
                                        <p:tgtEl>
                                          <p:spTgt spid="75782"/>
                                        </p:tgtEl>
                                      </p:cBhvr>
                                    </p:animEffect>
                                  </p:childTnLst>
                                </p:cTn>
                              </p:par>
                            </p:childTnLst>
                          </p:cTn>
                        </p:par>
                        <p:par>
                          <p:cTn id="20" fill="hold">
                            <p:stCondLst>
                              <p:cond delay="4000"/>
                            </p:stCondLst>
                            <p:childTnLst>
                              <p:par>
                                <p:cTn id="21" presetID="1" presetClass="entr" presetSubtype="0" fill="hold" grpId="0" nodeType="afterEffect">
                                  <p:stCondLst>
                                    <p:cond delay="0"/>
                                  </p:stCondLst>
                                  <p:childTnLst>
                                    <p:set>
                                      <p:cBhvr>
                                        <p:cTn id="22" dur="1" fill="hold">
                                          <p:stCondLst>
                                            <p:cond delay="0"/>
                                          </p:stCondLst>
                                        </p:cTn>
                                        <p:tgtEl>
                                          <p:spTgt spid="75780"/>
                                        </p:tgtEl>
                                        <p:attrNameLst>
                                          <p:attrName>style.visibility</p:attrName>
                                        </p:attrNameLst>
                                      </p:cBhvr>
                                      <p:to>
                                        <p:strVal val="visible"/>
                                      </p:to>
                                    </p:set>
                                  </p:childTnLst>
                                </p:cTn>
                              </p:par>
                            </p:childTnLst>
                          </p:cTn>
                        </p:par>
                        <p:par>
                          <p:cTn id="23" fill="hold">
                            <p:stCondLst>
                              <p:cond delay="4000"/>
                            </p:stCondLst>
                            <p:childTnLst>
                              <p:par>
                                <p:cTn id="24" presetID="22" presetClass="entr" presetSubtype="2" fill="hold" grpId="0" nodeType="afterEffect">
                                  <p:stCondLst>
                                    <p:cond delay="1000"/>
                                  </p:stCondLst>
                                  <p:childTnLst>
                                    <p:set>
                                      <p:cBhvr>
                                        <p:cTn id="25" dur="1" fill="hold">
                                          <p:stCondLst>
                                            <p:cond delay="0"/>
                                          </p:stCondLst>
                                        </p:cTn>
                                        <p:tgtEl>
                                          <p:spTgt spid="75783"/>
                                        </p:tgtEl>
                                        <p:attrNameLst>
                                          <p:attrName>style.visibility</p:attrName>
                                        </p:attrNameLst>
                                      </p:cBhvr>
                                      <p:to>
                                        <p:strVal val="visible"/>
                                      </p:to>
                                    </p:set>
                                    <p:animEffect transition="in" filter="wipe(right)">
                                      <p:cBhvr>
                                        <p:cTn id="26" dur="500"/>
                                        <p:tgtEl>
                                          <p:spTgt spid="7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animBg="1"/>
      <p:bldP spid="75782" grpId="0" animBg="1"/>
      <p:bldP spid="75783" grpId="0" animBg="1"/>
      <p:bldP spid="7578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Oval 3"/>
          <p:cNvSpPr>
            <a:spLocks noChangeArrowheads="1"/>
          </p:cNvSpPr>
          <p:nvPr/>
        </p:nvSpPr>
        <p:spPr bwMode="auto">
          <a:xfrm>
            <a:off x="6515100" y="3403600"/>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Relation</a:t>
            </a:r>
          </a:p>
          <a:p>
            <a:pPr algn="ctr" eaLnBrk="0" hangingPunct="0">
              <a:spcBef>
                <a:spcPct val="0"/>
              </a:spcBef>
              <a:buFontTx/>
              <a:buNone/>
            </a:pPr>
            <a:r>
              <a:rPr lang="en-US" sz="2400">
                <a:effectLst/>
                <a:cs typeface="Arial" charset="0"/>
              </a:rPr>
              <a:t>on</a:t>
            </a:r>
          </a:p>
          <a:p>
            <a:pPr algn="ctr" eaLnBrk="0" hangingPunct="0">
              <a:spcBef>
                <a:spcPct val="0"/>
              </a:spcBef>
              <a:buFontTx/>
              <a:buNone/>
            </a:pPr>
            <a:r>
              <a:rPr lang="en-US" sz="2400" i="1">
                <a:effectLst/>
                <a:cs typeface="Arial" charset="0"/>
              </a:rPr>
              <a:t>A</a:t>
            </a:r>
          </a:p>
        </p:txBody>
      </p:sp>
      <p:sp>
        <p:nvSpPr>
          <p:cNvPr id="97284" name="Oval 4"/>
          <p:cNvSpPr>
            <a:spLocks noChangeArrowheads="1"/>
          </p:cNvSpPr>
          <p:nvPr/>
        </p:nvSpPr>
        <p:spPr bwMode="auto">
          <a:xfrm>
            <a:off x="4229100" y="3403600"/>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Collection</a:t>
            </a:r>
          </a:p>
          <a:p>
            <a:pPr algn="ctr" eaLnBrk="0" hangingPunct="0">
              <a:spcBef>
                <a:spcPct val="0"/>
              </a:spcBef>
              <a:buFontTx/>
              <a:buNone/>
            </a:pPr>
            <a:r>
              <a:rPr lang="en-US" sz="2400">
                <a:effectLst/>
                <a:cs typeface="Arial" charset="0"/>
              </a:rPr>
              <a:t>of subsets</a:t>
            </a:r>
          </a:p>
          <a:p>
            <a:pPr algn="ctr" eaLnBrk="0" hangingPunct="0">
              <a:spcBef>
                <a:spcPct val="0"/>
              </a:spcBef>
              <a:buFontTx/>
              <a:buNone/>
            </a:pPr>
            <a:r>
              <a:rPr lang="en-US" sz="2400">
                <a:effectLst/>
                <a:cs typeface="Arial" charset="0"/>
              </a:rPr>
              <a:t>of </a:t>
            </a:r>
            <a:r>
              <a:rPr lang="en-US" sz="2400" i="1">
                <a:effectLst/>
                <a:cs typeface="Arial" charset="0"/>
              </a:rPr>
              <a:t>A</a:t>
            </a:r>
            <a:r>
              <a:rPr lang="en-US" sz="2400">
                <a:effectLst/>
                <a:cs typeface="Arial" charset="0"/>
              </a:rPr>
              <a:t>.</a:t>
            </a:r>
          </a:p>
        </p:txBody>
      </p:sp>
      <p:sp>
        <p:nvSpPr>
          <p:cNvPr id="97285" name="AutoShape 5"/>
          <p:cNvSpPr>
            <a:spLocks noChangeArrowheads="1"/>
          </p:cNvSpPr>
          <p:nvPr/>
        </p:nvSpPr>
        <p:spPr bwMode="auto">
          <a:xfrm>
            <a:off x="4838700" y="2832100"/>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97286" name="AutoShape 6"/>
          <p:cNvSpPr>
            <a:spLocks noChangeArrowheads="1"/>
          </p:cNvSpPr>
          <p:nvPr/>
        </p:nvSpPr>
        <p:spPr bwMode="auto">
          <a:xfrm flipH="1" flipV="1">
            <a:off x="4762500" y="5651500"/>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97287" name="Text Box 7"/>
          <p:cNvSpPr txBox="1">
            <a:spLocks noChangeArrowheads="1"/>
          </p:cNvSpPr>
          <p:nvPr/>
        </p:nvSpPr>
        <p:spPr bwMode="auto">
          <a:xfrm>
            <a:off x="838200" y="1855788"/>
            <a:ext cx="3810000" cy="1552575"/>
          </a:xfrm>
          <a:prstGeom prst="rect">
            <a:avLst/>
          </a:prstGeom>
          <a:noFill/>
          <a:ln w="9525">
            <a:noFill/>
            <a:miter lim="800000"/>
            <a:headEnd/>
            <a:tailEnd/>
          </a:ln>
          <a:effectLst/>
        </p:spPr>
        <p:txBody>
          <a:bodyPr>
            <a:spAutoFit/>
          </a:bodyPr>
          <a:lstStyle/>
          <a:p>
            <a:pPr eaLnBrk="0" hangingPunct="0">
              <a:spcBef>
                <a:spcPct val="0"/>
              </a:spcBef>
              <a:buFontTx/>
              <a:buNone/>
            </a:pPr>
            <a:r>
              <a:rPr lang="en-US" sz="2400">
                <a:effectLst/>
                <a:cs typeface="Arial" charset="0"/>
              </a:rPr>
              <a:t>The usual practice is to define an equivalence relation first and only then to talk about partitions. </a:t>
            </a:r>
          </a:p>
        </p:txBody>
      </p:sp>
      <p:sp>
        <p:nvSpPr>
          <p:cNvPr id="97289" name="Text Box 9"/>
          <p:cNvSpPr txBox="1">
            <a:spLocks noChangeArrowheads="1"/>
          </p:cNvSpPr>
          <p:nvPr/>
        </p:nvSpPr>
        <p:spPr bwMode="auto">
          <a:xfrm>
            <a:off x="838200" y="358775"/>
            <a:ext cx="7772400" cy="1066800"/>
          </a:xfrm>
          <a:prstGeom prst="rect">
            <a:avLst/>
          </a:prstGeom>
          <a:solidFill>
            <a:schemeClr val="bg2"/>
          </a:solidFill>
          <a:ln w="19050">
            <a:noFill/>
            <a:miter lim="800000"/>
            <a:headEnd/>
            <a:tailEnd/>
          </a:ln>
          <a:effectLst/>
        </p:spPr>
        <p:txBody>
          <a:bodyPr>
            <a:spAutoFit/>
          </a:bodyPr>
          <a:lstStyle/>
          <a:p>
            <a:pPr algn="ctr" eaLnBrk="0" hangingPunct="0">
              <a:spcBef>
                <a:spcPct val="0"/>
              </a:spcBef>
              <a:buFontTx/>
              <a:buNone/>
            </a:pPr>
            <a:r>
              <a:rPr lang="en-US" sz="3200">
                <a:effectLst/>
                <a:cs typeface="Arial" charset="0"/>
              </a:rPr>
              <a:t>Are we directing our students’ attention in the </a:t>
            </a:r>
            <a:r>
              <a:rPr lang="en-US" sz="3200" i="1">
                <a:effectLst/>
                <a:cs typeface="Arial" charset="0"/>
              </a:rPr>
              <a:t>wrong</a:t>
            </a:r>
            <a:r>
              <a:rPr lang="en-US" sz="3200">
                <a:effectLst/>
                <a:cs typeface="Arial" charset="0"/>
              </a:rPr>
              <a:t> direction?</a:t>
            </a:r>
          </a:p>
        </p:txBody>
      </p:sp>
      <p:grpSp>
        <p:nvGrpSpPr>
          <p:cNvPr id="2" name="Group 10"/>
          <p:cNvGrpSpPr>
            <a:grpSpLocks/>
          </p:cNvGrpSpPr>
          <p:nvPr/>
        </p:nvGrpSpPr>
        <p:grpSpPr bwMode="auto">
          <a:xfrm>
            <a:off x="533400" y="3886200"/>
            <a:ext cx="2979738" cy="2746375"/>
            <a:chOff x="720" y="2448"/>
            <a:chExt cx="1877" cy="1730"/>
          </a:xfrm>
        </p:grpSpPr>
        <p:pic>
          <p:nvPicPr>
            <p:cNvPr id="97291" name="Picture 11" descr="acrosschasm"/>
            <p:cNvPicPr>
              <a:picLocks noChangeAspect="1" noChangeArrowheads="1"/>
            </p:cNvPicPr>
            <p:nvPr/>
          </p:nvPicPr>
          <p:blipFill>
            <a:blip r:embed="rId2" cstate="print"/>
            <a:srcRect/>
            <a:stretch>
              <a:fillRect/>
            </a:stretch>
          </p:blipFill>
          <p:spPr bwMode="auto">
            <a:xfrm>
              <a:off x="720" y="2448"/>
              <a:ext cx="1877" cy="1730"/>
            </a:xfrm>
            <a:prstGeom prst="rect">
              <a:avLst/>
            </a:prstGeom>
            <a:noFill/>
          </p:spPr>
        </p:pic>
        <p:sp>
          <p:nvSpPr>
            <p:cNvPr id="97292" name="Text Box 12"/>
            <p:cNvSpPr txBox="1">
              <a:spLocks noChangeAspect="1" noChangeArrowheads="1"/>
            </p:cNvSpPr>
            <p:nvPr/>
          </p:nvSpPr>
          <p:spPr bwMode="auto">
            <a:xfrm>
              <a:off x="1854" y="2644"/>
              <a:ext cx="356" cy="231"/>
            </a:xfrm>
            <a:prstGeom prst="rect">
              <a:avLst/>
            </a:prstGeom>
            <a:noFill/>
            <a:ln w="9525">
              <a:noFill/>
              <a:miter lim="800000"/>
              <a:headEnd/>
              <a:tailEnd/>
            </a:ln>
            <a:effectLst/>
          </p:spPr>
          <p:txBody>
            <a:bodyPr wrap="none">
              <a:spAutoFit/>
            </a:bodyPr>
            <a:lstStyle/>
            <a:p>
              <a:pPr>
                <a:spcBef>
                  <a:spcPct val="0"/>
                </a:spcBef>
                <a:buFontTx/>
                <a:buNone/>
              </a:pPr>
              <a:r>
                <a:rPr lang="en-US" dirty="0">
                  <a:effectLst/>
                  <a:latin typeface="Arial" charset="0"/>
                  <a:cs typeface="Arial" charset="0"/>
                </a:rPr>
                <a:t>???</a:t>
              </a:r>
            </a:p>
          </p:txBody>
        </p:sp>
        <p:sp>
          <p:nvSpPr>
            <p:cNvPr id="97293" name="Text Box 13"/>
            <p:cNvSpPr txBox="1">
              <a:spLocks noChangeAspect="1" noChangeArrowheads="1"/>
            </p:cNvSpPr>
            <p:nvPr/>
          </p:nvSpPr>
          <p:spPr bwMode="auto">
            <a:xfrm>
              <a:off x="1074" y="2623"/>
              <a:ext cx="766" cy="330"/>
            </a:xfrm>
            <a:prstGeom prst="rect">
              <a:avLst/>
            </a:prstGeom>
            <a:noFill/>
            <a:ln w="9525">
              <a:noFill/>
              <a:miter lim="800000"/>
              <a:headEnd/>
              <a:tailEnd/>
            </a:ln>
            <a:effectLst/>
          </p:spPr>
          <p:txBody>
            <a:bodyPr wrap="none">
              <a:spAutoFit/>
            </a:bodyPr>
            <a:lstStyle/>
            <a:p>
              <a:pPr>
                <a:spcBef>
                  <a:spcPct val="0"/>
                </a:spcBef>
                <a:buFontTx/>
                <a:buNone/>
              </a:pPr>
              <a:r>
                <a:rPr lang="en-US" sz="1400" dirty="0">
                  <a:effectLst/>
                </a:rPr>
                <a:t>Chasm?</a:t>
              </a:r>
            </a:p>
            <a:p>
              <a:pPr>
                <a:spcBef>
                  <a:spcPct val="0"/>
                </a:spcBef>
                <a:buFontTx/>
                <a:buNone/>
              </a:pPr>
              <a:r>
                <a:rPr lang="en-US" sz="1400" dirty="0">
                  <a:effectLst/>
                </a:rPr>
                <a:t>What Chasm</a:t>
              </a:r>
              <a:r>
                <a:rPr lang="en-US" sz="1400" dirty="0">
                  <a:effectLst/>
                  <a:latin typeface="Arial" charset="0"/>
                  <a:cs typeface="Arial"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728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wipe(left)">
                                      <p:cBhvr>
                                        <p:cTn id="16" dur="500"/>
                                        <p:tgtEl>
                                          <p:spTgt spid="97285"/>
                                        </p:tgtEl>
                                      </p:cBhvr>
                                    </p:animEffec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9728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97286"/>
                                        </p:tgtEl>
                                        <p:attrNameLst>
                                          <p:attrName>style.visibility</p:attrName>
                                        </p:attrNameLst>
                                      </p:cBhvr>
                                      <p:to>
                                        <p:strVal val="visible"/>
                                      </p:to>
                                    </p:set>
                                    <p:animEffect transition="in" filter="wipe(right)">
                                      <p:cBhvr>
                                        <p:cTn id="24" dur="500"/>
                                        <p:tgtEl>
                                          <p:spTgt spid="97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2057400" y="1905000"/>
            <a:ext cx="5429250" cy="3170099"/>
          </a:xfrm>
          <a:prstGeom prst="rect">
            <a:avLst/>
          </a:prstGeom>
          <a:noFill/>
          <a:ln w="9525">
            <a:noFill/>
            <a:miter lim="800000"/>
            <a:headEnd/>
            <a:tailEnd/>
          </a:ln>
          <a:effectLst/>
        </p:spPr>
        <p:txBody>
          <a:bodyPr>
            <a:spAutoFit/>
          </a:bodyPr>
          <a:lstStyle/>
          <a:p>
            <a:pPr algn="ctr"/>
            <a:r>
              <a:rPr lang="en-US" sz="3200" b="1" dirty="0"/>
              <a:t>It is not what </a:t>
            </a:r>
            <a:r>
              <a:rPr lang="en-US" sz="3200" b="1" i="1" dirty="0"/>
              <a:t>I</a:t>
            </a:r>
            <a:r>
              <a:rPr lang="en-US" sz="3200" b="1" dirty="0"/>
              <a:t> do, but what happens to </a:t>
            </a:r>
            <a:r>
              <a:rPr lang="en-US" sz="3200" b="1" i="1" dirty="0"/>
              <a:t>them</a:t>
            </a:r>
            <a:r>
              <a:rPr lang="en-US" sz="3200" b="1" dirty="0"/>
              <a:t> that is important.</a:t>
            </a:r>
          </a:p>
          <a:p>
            <a:pPr algn="ctr"/>
            <a:endParaRPr lang="en-US" sz="3200" b="1" dirty="0"/>
          </a:p>
          <a:p>
            <a:pPr algn="ctr"/>
            <a:r>
              <a:rPr lang="en-US" sz="2400" dirty="0">
                <a:latin typeface="Times New Roman" pitchFamily="18" charset="0"/>
                <a:cs typeface="Times New Roman" pitchFamily="18" charset="0"/>
              </a:rPr>
              <a:t>Whenever possible, </a:t>
            </a:r>
          </a:p>
          <a:p>
            <a:pPr algn="ctr"/>
            <a:r>
              <a:rPr lang="en-US" sz="2400" dirty="0">
                <a:latin typeface="Times New Roman" pitchFamily="18" charset="0"/>
                <a:cs typeface="Times New Roman" pitchFamily="18" charset="0"/>
              </a:rPr>
              <a:t>I substitute something that the </a:t>
            </a:r>
            <a:r>
              <a:rPr lang="en-US" sz="2400" i="1" dirty="0">
                <a:latin typeface="Times New Roman" pitchFamily="18" charset="0"/>
                <a:cs typeface="Times New Roman" pitchFamily="18" charset="0"/>
              </a:rPr>
              <a:t>students</a:t>
            </a:r>
            <a:r>
              <a:rPr lang="en-US" sz="2400" dirty="0">
                <a:latin typeface="Times New Roman" pitchFamily="18" charset="0"/>
                <a:cs typeface="Times New Roman" pitchFamily="18" charset="0"/>
              </a:rPr>
              <a:t> do for something that </a:t>
            </a:r>
            <a:r>
              <a:rPr lang="en-US" sz="2400" i="1" dirty="0">
                <a:latin typeface="Times New Roman" pitchFamily="18" charset="0"/>
                <a:cs typeface="Times New Roman" pitchFamily="18" charset="0"/>
              </a:rPr>
              <a:t>I</a:t>
            </a:r>
            <a:r>
              <a:rPr lang="en-US" sz="2400" dirty="0">
                <a:latin typeface="Times New Roman" pitchFamily="18" charset="0"/>
                <a:cs typeface="Times New Roman" pitchFamily="18" charset="0"/>
              </a:rPr>
              <a:t> 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838200"/>
            <a:ext cx="8229600" cy="1295400"/>
          </a:xfrm>
        </p:spPr>
        <p:txBody>
          <a:bodyPr>
            <a:normAutofit fontScale="90000"/>
          </a:bodyPr>
          <a:lstStyle/>
          <a:p>
            <a:pPr algn="ctr"/>
            <a:r>
              <a:rPr lang="en-US" dirty="0"/>
              <a:t>Teacher as Amateur </a:t>
            </a:r>
            <a:br>
              <a:rPr lang="en-US" dirty="0"/>
            </a:br>
            <a:r>
              <a:rPr lang="en-US" dirty="0"/>
              <a:t>Cognitive Scientist</a:t>
            </a:r>
          </a:p>
        </p:txBody>
      </p:sp>
      <p:sp>
        <p:nvSpPr>
          <p:cNvPr id="5" name="Cloud Callout 4"/>
          <p:cNvSpPr/>
          <p:nvPr/>
        </p:nvSpPr>
        <p:spPr>
          <a:xfrm>
            <a:off x="1371600" y="2819400"/>
            <a:ext cx="7162800" cy="3124200"/>
          </a:xfrm>
          <a:prstGeom prst="cloudCallout">
            <a:avLst>
              <a:gd name="adj1" fmla="val -42722"/>
              <a:gd name="adj2" fmla="val -83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How do we </a:t>
            </a:r>
            <a:r>
              <a:rPr lang="en-US" sz="3600" dirty="0" smtClean="0"/>
              <a:t>get </a:t>
            </a:r>
            <a:r>
              <a:rPr lang="en-US" sz="3600" dirty="0" smtClean="0"/>
              <a:t>our students to think and behave like mathematicians?</a:t>
            </a:r>
            <a:endParaRPr lang="en-US" sz="3600" dirty="0"/>
          </a:p>
        </p:txBody>
      </p:sp>
      <p:pic>
        <p:nvPicPr>
          <p:cNvPr id="82946" name="Picture 2" descr="C:\Documents and Settings\Schumacherc\My Documents\My Pictures\Microsoft Clip Organizer\j0434411.wmf"/>
          <p:cNvPicPr>
            <a:picLocks noChangeAspect="1" noChangeArrowheads="1"/>
          </p:cNvPicPr>
          <p:nvPr/>
        </p:nvPicPr>
        <p:blipFill>
          <a:blip r:embed="rId2" cstate="print"/>
          <a:srcRect/>
          <a:stretch>
            <a:fillRect/>
          </a:stretch>
        </p:blipFill>
        <p:spPr bwMode="auto">
          <a:xfrm>
            <a:off x="304800" y="228600"/>
            <a:ext cx="16256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itchFamily="18" charset="0"/>
                <a:cs typeface="Times New Roman" pitchFamily="18" charset="0"/>
              </a:rPr>
              <a:t>Exploratory Exercises</a:t>
            </a:r>
            <a:endParaRPr lang="en-US" b="1" dirty="0">
              <a:latin typeface="Times New Roman" pitchFamily="18" charset="0"/>
              <a:cs typeface="Times New Roman" pitchFamily="18" charset="0"/>
            </a:endParaRPr>
          </a:p>
        </p:txBody>
      </p:sp>
      <p:sp>
        <p:nvSpPr>
          <p:cNvPr id="7" name="TextBox 6"/>
          <p:cNvSpPr txBox="1"/>
          <p:nvPr/>
        </p:nvSpPr>
        <p:spPr>
          <a:xfrm>
            <a:off x="457200" y="1371600"/>
            <a:ext cx="8305800" cy="5262979"/>
          </a:xfrm>
          <a:prstGeom prst="rect">
            <a:avLst/>
          </a:prstGeom>
          <a:noFill/>
        </p:spPr>
        <p:txBody>
          <a:bodyPr wrap="square" rtlCol="0">
            <a:spAutoFit/>
          </a:bodyPr>
          <a:lstStyle/>
          <a:p>
            <a:r>
              <a:rPr lang="en-US" sz="2400" dirty="0" smtClean="0">
                <a:latin typeface="Times New Roman" pitchFamily="18" charset="0"/>
                <a:cs typeface="Times New Roman" pitchFamily="18" charset="0"/>
              </a:rPr>
              <a:t>Suppose that </a:t>
            </a:r>
            <a:r>
              <a:rPr lang="en-US" sz="2400" i="1" dirty="0" smtClean="0">
                <a:latin typeface="Times New Roman" pitchFamily="18" charset="0"/>
                <a:cs typeface="Times New Roman" pitchFamily="18" charset="0"/>
              </a:rPr>
              <a:t>f </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sym typeface="Symbol"/>
              </a:rPr>
              <a:t></a:t>
            </a:r>
            <a:r>
              <a:rPr lang="en-US" sz="2400" i="1" dirty="0" smtClean="0">
                <a:latin typeface="Times New Roman" pitchFamily="18" charset="0"/>
                <a:cs typeface="Times New Roman" pitchFamily="18" charset="0"/>
                <a:sym typeface="Symbol"/>
              </a:rPr>
              <a:t>B</a:t>
            </a:r>
            <a:r>
              <a:rPr lang="en-US" sz="2400" dirty="0" smtClean="0">
                <a:latin typeface="Times New Roman" pitchFamily="18" charset="0"/>
                <a:cs typeface="Times New Roman" pitchFamily="18" charset="0"/>
                <a:sym typeface="Symbol"/>
              </a:rPr>
              <a:t> and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i="1" dirty="0" smtClean="0">
                <a:latin typeface="Times New Roman" pitchFamily="18" charset="0"/>
                <a:cs typeface="Times New Roman" pitchFamily="18" charset="0"/>
                <a:sym typeface="Symbol"/>
              </a:rPr>
              <a:t>B</a:t>
            </a:r>
            <a:r>
              <a:rPr lang="en-US" sz="2400" dirty="0" smtClean="0">
                <a:latin typeface="Times New Roman" pitchFamily="18" charset="0"/>
                <a:cs typeface="Times New Roman" pitchFamily="18" charset="0"/>
                <a:sym typeface="Symbol"/>
              </a:rPr>
              <a:t> </a:t>
            </a:r>
            <a:r>
              <a:rPr lang="en-US" sz="2400" i="1" dirty="0" smtClean="0">
                <a:latin typeface="Times New Roman" pitchFamily="18" charset="0"/>
                <a:cs typeface="Times New Roman" pitchFamily="18" charset="0"/>
                <a:sym typeface="Symbol"/>
              </a:rPr>
              <a:t>C</a:t>
            </a:r>
            <a:r>
              <a:rPr lang="en-US" sz="2400" dirty="0" smtClean="0">
                <a:latin typeface="Times New Roman" pitchFamily="18" charset="0"/>
                <a:cs typeface="Times New Roman" pitchFamily="18" charset="0"/>
                <a:sym typeface="Symbol"/>
              </a:rPr>
              <a:t> are functions.  For each of the following statements decide whether the statement is true (if so, give a proof) or false (if so, give a counterexample).  In the cases where the statement is false, decide what additional hypothesis will make the  conclusion hold:</a:t>
            </a:r>
          </a:p>
          <a:p>
            <a:endParaRPr lang="en-US" sz="2400" dirty="0">
              <a:latin typeface="Times New Roman" pitchFamily="18" charset="0"/>
              <a:cs typeface="Times New Roman" pitchFamily="18" charset="0"/>
              <a:sym typeface="Symbol"/>
            </a:endParaRPr>
          </a:p>
          <a:p>
            <a:pPr marL="457200" indent="-457200">
              <a:buAutoNum type="arabicPeriod"/>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one-to-one, then </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one-to-one.</a:t>
            </a:r>
          </a:p>
          <a:p>
            <a:pPr marL="457200" indent="-457200"/>
            <a:endParaRPr lang="en-US" sz="2400" dirty="0" smtClean="0">
              <a:latin typeface="Times New Roman" pitchFamily="18" charset="0"/>
              <a:cs typeface="Times New Roman" pitchFamily="18" charset="0"/>
              <a:sym typeface="Euclid Extra"/>
            </a:endParaRPr>
          </a:p>
          <a:p>
            <a:pPr marL="457200" indent="-457200">
              <a:buFont typeface="+mj-lt"/>
              <a:buAutoNum type="arabicPeriod" startAt="2"/>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one-to-one, then </a:t>
            </a:r>
            <a:r>
              <a:rPr lang="en-US" sz="2400" i="1" dirty="0" smtClean="0">
                <a:latin typeface="Times New Roman" pitchFamily="18" charset="0"/>
                <a:cs typeface="Times New Roman" pitchFamily="18" charset="0"/>
                <a:sym typeface="Euclid Extra"/>
              </a:rPr>
              <a:t>g</a:t>
            </a:r>
            <a:r>
              <a:rPr lang="en-US" sz="2400" dirty="0" smtClean="0">
                <a:latin typeface="Times New Roman" pitchFamily="18" charset="0"/>
                <a:cs typeface="Times New Roman" pitchFamily="18" charset="0"/>
                <a:sym typeface="Euclid Extra"/>
              </a:rPr>
              <a:t> is one-to-one.</a:t>
            </a:r>
          </a:p>
          <a:p>
            <a:pPr marL="457200" indent="-457200"/>
            <a:endParaRPr lang="en-US" sz="2400" dirty="0" smtClean="0">
              <a:latin typeface="Times New Roman" pitchFamily="18" charset="0"/>
              <a:cs typeface="Times New Roman" pitchFamily="18" charset="0"/>
              <a:sym typeface="Euclid Extra"/>
            </a:endParaRPr>
          </a:p>
          <a:p>
            <a:pPr marL="457200" indent="-457200">
              <a:buFont typeface="+mj-lt"/>
              <a:buAutoNum type="arabicPeriod" startAt="3"/>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onto, then </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onto.</a:t>
            </a:r>
          </a:p>
          <a:p>
            <a:pPr marL="457200" indent="-457200"/>
            <a:endParaRPr lang="en-US" sz="2400" dirty="0" smtClean="0">
              <a:latin typeface="Times New Roman" pitchFamily="18" charset="0"/>
              <a:cs typeface="Times New Roman" pitchFamily="18" charset="0"/>
              <a:sym typeface="Euclid Extra"/>
            </a:endParaRPr>
          </a:p>
          <a:p>
            <a:pPr marL="457200" indent="-457200">
              <a:buFont typeface="+mj-lt"/>
              <a:buAutoNum type="arabicPeriod" startAt="4"/>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onto, then </a:t>
            </a:r>
            <a:r>
              <a:rPr lang="en-US" sz="2400" i="1" dirty="0" smtClean="0">
                <a:latin typeface="Times New Roman" pitchFamily="18" charset="0"/>
                <a:cs typeface="Times New Roman" pitchFamily="18" charset="0"/>
                <a:sym typeface="Euclid Extra"/>
              </a:rPr>
              <a:t>g</a:t>
            </a:r>
            <a:r>
              <a:rPr lang="en-US" sz="2400" dirty="0" smtClean="0">
                <a:latin typeface="Times New Roman" pitchFamily="18" charset="0"/>
                <a:cs typeface="Times New Roman" pitchFamily="18" charset="0"/>
                <a:sym typeface="Euclid Extra"/>
              </a:rPr>
              <a:t> is onto.</a:t>
            </a:r>
          </a:p>
          <a:p>
            <a:pPr marL="457200" indent="-457200">
              <a:buAutoNum type="arabicPeriod" startAt="4"/>
            </a:pPr>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Discovering Trees</a:t>
            </a:r>
          </a:p>
        </p:txBody>
      </p:sp>
      <p:sp>
        <p:nvSpPr>
          <p:cNvPr id="3075" name="Text Box 3"/>
          <p:cNvSpPr txBox="1">
            <a:spLocks noChangeArrowheads="1"/>
          </p:cNvSpPr>
          <p:nvPr/>
        </p:nvSpPr>
        <p:spPr bwMode="auto">
          <a:xfrm>
            <a:off x="762000" y="1219200"/>
            <a:ext cx="7620000" cy="5262979"/>
          </a:xfrm>
          <a:prstGeom prst="rect">
            <a:avLst/>
          </a:prstGeom>
          <a:noFill/>
          <a:ln w="9525">
            <a:noFill/>
            <a:miter lim="800000"/>
            <a:headEnd/>
            <a:tailEnd/>
          </a:ln>
        </p:spPr>
        <p:txBody>
          <a:bodyPr>
            <a:spAutoFit/>
          </a:bodyPr>
          <a:lstStyle/>
          <a:p>
            <a:pPr>
              <a:spcBef>
                <a:spcPct val="50000"/>
              </a:spcBef>
            </a:pPr>
            <a:r>
              <a:rPr lang="en-US" sz="2400" i="0" dirty="0">
                <a:latin typeface="Times New Roman" pitchFamily="18" charset="0"/>
                <a:cs typeface="Times New Roman" pitchFamily="18" charset="0"/>
              </a:rPr>
              <a:t>Consider what happens when you remove edges from a connected graph (making sure it stays connected).</a:t>
            </a:r>
          </a:p>
          <a:p>
            <a:pPr>
              <a:spcBef>
                <a:spcPct val="50000"/>
              </a:spcBef>
            </a:pPr>
            <a:r>
              <a:rPr lang="en-US" sz="2400" b="1" i="0" dirty="0">
                <a:latin typeface="Times New Roman" pitchFamily="18" charset="0"/>
                <a:cs typeface="Times New Roman" pitchFamily="18" charset="0"/>
              </a:rPr>
              <a:t>Your group’s task is to look at example graphs and remove edges until you have a graph  </a:t>
            </a:r>
            <a:r>
              <a:rPr lang="en-US" sz="2400" b="1" i="0" u="sng" dirty="0">
                <a:latin typeface="Times New Roman" pitchFamily="18" charset="0"/>
                <a:cs typeface="Times New Roman" pitchFamily="18" charset="0"/>
              </a:rPr>
              <a:t>                                </a:t>
            </a:r>
            <a:r>
              <a:rPr lang="en-US" sz="2400" b="1" i="0" dirty="0">
                <a:latin typeface="Times New Roman" pitchFamily="18" charset="0"/>
                <a:cs typeface="Times New Roman" pitchFamily="18" charset="0"/>
              </a:rPr>
              <a:t>. </a:t>
            </a:r>
          </a:p>
          <a:p>
            <a:pPr>
              <a:spcBef>
                <a:spcPct val="50000"/>
              </a:spcBef>
            </a:pPr>
            <a:r>
              <a:rPr lang="en-US" sz="2400" b="1" i="0" dirty="0">
                <a:latin typeface="Times New Roman" pitchFamily="18" charset="0"/>
                <a:cs typeface="Times New Roman" pitchFamily="18" charset="0"/>
              </a:rPr>
              <a:t>Group A: </a:t>
            </a:r>
            <a:r>
              <a:rPr lang="en-US" sz="2400" i="0" dirty="0">
                <a:latin typeface="Times New Roman" pitchFamily="18" charset="0"/>
                <a:cs typeface="Times New Roman" pitchFamily="18" charset="0"/>
              </a:rPr>
              <a:t>“</a:t>
            </a:r>
            <a:r>
              <a:rPr lang="en-US" sz="2400" dirty="0">
                <a:latin typeface="Times New Roman" pitchFamily="18" charset="0"/>
                <a:cs typeface="Times New Roman" pitchFamily="18" charset="0"/>
              </a:rPr>
              <a:t>with no circuits.”</a:t>
            </a:r>
            <a:endParaRPr lang="en-US" sz="2400" i="0" dirty="0">
              <a:latin typeface="Times New Roman" pitchFamily="18" charset="0"/>
              <a:cs typeface="Times New Roman" pitchFamily="18" charset="0"/>
            </a:endParaRPr>
          </a:p>
          <a:p>
            <a:pPr>
              <a:spcBef>
                <a:spcPct val="50000"/>
              </a:spcBef>
            </a:pPr>
            <a:r>
              <a:rPr lang="en-US" sz="2400" b="1" i="0" dirty="0">
                <a:latin typeface="Times New Roman" pitchFamily="18" charset="0"/>
                <a:cs typeface="Times New Roman" pitchFamily="18" charset="0"/>
              </a:rPr>
              <a:t>Group B: </a:t>
            </a:r>
            <a:r>
              <a:rPr lang="en-US" sz="2400" dirty="0">
                <a:latin typeface="Times New Roman" pitchFamily="18" charset="0"/>
                <a:cs typeface="Times New Roman" pitchFamily="18" charset="0"/>
              </a:rPr>
              <a:t>“ that is minimal in the sense that if you remove any more edges you disconnect the graph.”</a:t>
            </a:r>
            <a:endParaRPr lang="en-US" sz="2400" i="0" dirty="0">
              <a:latin typeface="Times New Roman" pitchFamily="18" charset="0"/>
              <a:cs typeface="Times New Roman" pitchFamily="18" charset="0"/>
            </a:endParaRPr>
          </a:p>
          <a:p>
            <a:pPr>
              <a:spcBef>
                <a:spcPct val="50000"/>
              </a:spcBef>
            </a:pPr>
            <a:r>
              <a:rPr lang="en-US" sz="2400" b="1" i="0" dirty="0">
                <a:latin typeface="Times New Roman" pitchFamily="18" charset="0"/>
                <a:cs typeface="Times New Roman" pitchFamily="18" charset="0"/>
              </a:rPr>
              <a:t>Group C:  “</a:t>
            </a:r>
            <a:r>
              <a:rPr lang="en-US" sz="2400" dirty="0">
                <a:latin typeface="Times New Roman" pitchFamily="18" charset="0"/>
                <a:cs typeface="Times New Roman" pitchFamily="18" charset="0"/>
              </a:rPr>
              <a:t>in which there is a unique simple chain connecting every pair of vertices</a:t>
            </a:r>
            <a:r>
              <a:rPr lang="en-US" sz="2400" dirty="0" smtClean="0">
                <a:latin typeface="Times New Roman" pitchFamily="18" charset="0"/>
                <a:cs typeface="Times New Roman" pitchFamily="18" charset="0"/>
              </a:rPr>
              <a:t>.”</a:t>
            </a:r>
          </a:p>
          <a:p>
            <a:endParaRPr lang="en-US" sz="2400" b="1" dirty="0">
              <a:cs typeface="Times New Roman" pitchFamily="18" charset="0"/>
            </a:endParaRPr>
          </a:p>
          <a:p>
            <a:r>
              <a:rPr lang="en-US" sz="2400" dirty="0" smtClean="0">
                <a:cs typeface="Times New Roman" pitchFamily="18" charset="0"/>
              </a:rPr>
              <a:t>Can it always be done?   What happens if you take the same graph and remove edges in a different order?</a:t>
            </a:r>
            <a:endParaRPr lang="en-US" sz="2400" i="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left)">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wipe(left)">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wipe(left)">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wipe(left)">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5">
                                            <p:txEl>
                                              <p:pRg st="6" end="6"/>
                                            </p:txEl>
                                          </p:spTgt>
                                        </p:tgtEl>
                                        <p:attrNameLst>
                                          <p:attrName>style.visibility</p:attrName>
                                        </p:attrNameLst>
                                      </p:cBhvr>
                                      <p:to>
                                        <p:strVal val="visible"/>
                                      </p:to>
                                    </p:set>
                                    <p:animEffect transition="in" filter="wipe(left)">
                                      <p:cBhvr>
                                        <p:cTn id="32"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533400"/>
            <a:ext cx="7772400" cy="1143000"/>
          </a:xfrm>
        </p:spPr>
        <p:txBody>
          <a:bodyPr/>
          <a:lstStyle/>
          <a:p>
            <a:r>
              <a:rPr lang="en-US" sz="6600">
                <a:latin typeface="Times New Roman" pitchFamily="18" charset="0"/>
                <a:cs typeface="Times New Roman" pitchFamily="18" charset="0"/>
              </a:rPr>
              <a:t>Impasse!</a:t>
            </a:r>
          </a:p>
        </p:txBody>
      </p:sp>
      <p:sp>
        <p:nvSpPr>
          <p:cNvPr id="106499" name="Text Box 3"/>
          <p:cNvSpPr txBox="1">
            <a:spLocks noChangeArrowheads="1"/>
          </p:cNvSpPr>
          <p:nvPr/>
        </p:nvSpPr>
        <p:spPr bwMode="auto">
          <a:xfrm>
            <a:off x="1897120" y="2590800"/>
            <a:ext cx="5464060" cy="1200329"/>
          </a:xfrm>
          <a:prstGeom prst="rect">
            <a:avLst/>
          </a:prstGeom>
          <a:noFill/>
          <a:ln w="9525">
            <a:noFill/>
            <a:miter lim="800000"/>
            <a:headEnd/>
            <a:tailEnd/>
          </a:ln>
          <a:effectLst/>
        </p:spPr>
        <p:txBody>
          <a:bodyPr wrap="none">
            <a:spAutoFit/>
          </a:bodyPr>
          <a:lstStyle/>
          <a:p>
            <a:pPr algn="ctr" eaLnBrk="1" hangingPunct="1"/>
            <a:r>
              <a:rPr lang="en-US" sz="2400" dirty="0">
                <a:latin typeface="Times New Roman" pitchFamily="18" charset="0"/>
                <a:cs typeface="Times New Roman" pitchFamily="18" charset="0"/>
              </a:rPr>
              <a:t>What happens when a student gets stuck?</a:t>
            </a:r>
          </a:p>
          <a:p>
            <a:pPr algn="ctr" eaLnBrk="1" hangingPunct="1"/>
            <a:endParaRPr lang="en-US" sz="2400" dirty="0">
              <a:latin typeface="Times New Roman" pitchFamily="18" charset="0"/>
              <a:cs typeface="Times New Roman" pitchFamily="18" charset="0"/>
            </a:endParaRPr>
          </a:p>
          <a:p>
            <a:pPr algn="ctr" eaLnBrk="1" hangingPunct="1"/>
            <a:r>
              <a:rPr lang="en-US" sz="2400" dirty="0">
                <a:latin typeface="Times New Roman" pitchFamily="18" charset="0"/>
                <a:cs typeface="Times New Roman" pitchFamily="18" charset="0"/>
              </a:rPr>
              <a:t>What happens when </a:t>
            </a:r>
            <a:r>
              <a:rPr lang="en-US" sz="2400" i="1" dirty="0">
                <a:latin typeface="Times New Roman" pitchFamily="18" charset="0"/>
                <a:cs typeface="Times New Roman" pitchFamily="18" charset="0"/>
              </a:rPr>
              <a:t>everyone</a:t>
            </a:r>
            <a:r>
              <a:rPr lang="en-US" sz="2400" dirty="0">
                <a:latin typeface="Times New Roman" pitchFamily="18" charset="0"/>
                <a:cs typeface="Times New Roman" pitchFamily="18" charset="0"/>
              </a:rPr>
              <a:t> gets stuck?</a:t>
            </a:r>
          </a:p>
        </p:txBody>
      </p:sp>
      <p:sp>
        <p:nvSpPr>
          <p:cNvPr id="106500" name="Text Box 4"/>
          <p:cNvSpPr txBox="1">
            <a:spLocks noChangeArrowheads="1"/>
          </p:cNvSpPr>
          <p:nvPr/>
        </p:nvSpPr>
        <p:spPr bwMode="auto">
          <a:xfrm>
            <a:off x="2306660" y="4648200"/>
            <a:ext cx="4722768" cy="830997"/>
          </a:xfrm>
          <a:prstGeom prst="rect">
            <a:avLst/>
          </a:prstGeom>
          <a:noFill/>
          <a:ln w="9525">
            <a:noFill/>
            <a:miter lim="800000"/>
            <a:headEnd/>
            <a:tailEnd/>
          </a:ln>
          <a:effectLst/>
        </p:spPr>
        <p:txBody>
          <a:bodyPr wrap="none">
            <a:spAutoFit/>
          </a:bodyPr>
          <a:lstStyle/>
          <a:p>
            <a:pPr algn="ctr" eaLnBrk="1" hangingPunct="1"/>
            <a:r>
              <a:rPr lang="en-US" sz="2400" dirty="0">
                <a:latin typeface="Times New Roman" pitchFamily="18" charset="0"/>
                <a:cs typeface="Times New Roman" pitchFamily="18" charset="0"/>
              </a:rPr>
              <a:t>How do we avoid </a:t>
            </a:r>
          </a:p>
          <a:p>
            <a:pPr algn="ctr" eaLnBrk="1" hangingPunct="1"/>
            <a:r>
              <a:rPr lang="en-US" sz="2400" dirty="0">
                <a:latin typeface="Algerian" pitchFamily="82" charset="0"/>
              </a:rPr>
              <a:t>THE IMPERMISSIBLE SHORTCUT</a:t>
            </a:r>
            <a:r>
              <a:rPr 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wipe(left)">
                                      <p:cBhvr>
                                        <p:cTn id="12" dur="500"/>
                                        <p:tgtEl>
                                          <p:spTgt spid="106499">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1000"/>
                                  </p:stCondLst>
                                  <p:childTnLst>
                                    <p:set>
                                      <p:cBhvr>
                                        <p:cTn id="15" dur="1" fill="hold">
                                          <p:stCondLst>
                                            <p:cond delay="0"/>
                                          </p:stCondLst>
                                        </p:cTn>
                                        <p:tgtEl>
                                          <p:spTgt spid="106500"/>
                                        </p:tgtEl>
                                        <p:attrNameLst>
                                          <p:attrName>style.visibility</p:attrName>
                                        </p:attrNameLst>
                                      </p:cBhvr>
                                      <p:to>
                                        <p:strVal val="visible"/>
                                      </p:to>
                                    </p:set>
                                    <p:animEffect transition="in" filter="wipe(left)">
                                      <p:cBhvr>
                                        <p:cTn id="16" dur="500"/>
                                        <p:tgtEl>
                                          <p:spTgt spid="106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P spid="106500"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733800"/>
            <a:ext cx="7331075" cy="830997"/>
          </a:xfrm>
          <a:prstGeom prst="rect">
            <a:avLst/>
          </a:prstGeom>
          <a:noFill/>
          <a:ln w="9525">
            <a:noFill/>
            <a:miter lim="800000"/>
            <a:headEnd/>
            <a:tailEnd/>
          </a:ln>
          <a:effectLst/>
        </p:spPr>
        <p:txBody>
          <a:bodyPr>
            <a:spAutoFit/>
          </a:bodyPr>
          <a:lstStyle/>
          <a:p>
            <a:pPr eaLnBrk="1" hangingPunct="1"/>
            <a:r>
              <a:rPr lang="en-US" sz="2400" b="1" dirty="0"/>
              <a:t>Definition</a:t>
            </a:r>
            <a:r>
              <a:rPr lang="en-US" sz="2400" dirty="0"/>
              <a:t>: </a:t>
            </a:r>
            <a:r>
              <a:rPr lang="en-US" sz="2400" dirty="0" smtClean="0"/>
              <a:t>  </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a:t>
            </a:r>
            <a:r>
              <a:rPr lang="en-US" sz="2400" dirty="0" smtClean="0">
                <a:latin typeface="Times New Roman" pitchFamily="18" charset="0"/>
                <a:cs typeface="Times New Roman" pitchFamily="18" charset="0"/>
              </a:rPr>
              <a:t>0, </a:t>
            </a:r>
            <a:endParaRPr lang="en-US" sz="2400" dirty="0">
              <a:latin typeface="Times New Roman" pitchFamily="18" charset="0"/>
              <a:cs typeface="Times New Roman" pitchFamily="18" charset="0"/>
            </a:endParaRPr>
          </a:p>
          <a:p>
            <a:pPr eaLnBrk="1" hangingPunct="1"/>
            <a:r>
              <a:rPr lang="en-US" sz="2400" dirty="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pic>
        <p:nvPicPr>
          <p:cNvPr id="107532" name="Picture 12" descr="whatta"/>
          <p:cNvPicPr>
            <a:picLocks noChangeAspect="1" noChangeArrowheads="1"/>
          </p:cNvPicPr>
          <p:nvPr/>
        </p:nvPicPr>
        <p:blipFill>
          <a:blip r:embed="rId2" cstate="print"/>
          <a:srcRect/>
          <a:stretch>
            <a:fillRect/>
          </a:stretch>
        </p:blipFill>
        <p:spPr bwMode="auto">
          <a:xfrm>
            <a:off x="6858000" y="2362200"/>
            <a:ext cx="1189038" cy="1474788"/>
          </a:xfrm>
          <a:prstGeom prst="rect">
            <a:avLst/>
          </a:prstGeom>
          <a:noFill/>
        </p:spPr>
      </p:pic>
      <p:sp>
        <p:nvSpPr>
          <p:cNvPr id="107533"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r>
              <a:rPr lang="en-US" sz="2400" dirty="0" smtClean="0"/>
              <a:t>In beginning real analysis, we typically begin with sequence convergence:</a:t>
            </a:r>
            <a:endParaRPr lang="en-US" sz="2400"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Breaking the Impasse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533"/>
                                        </p:tgtEl>
                                        <p:attrNameLst>
                                          <p:attrName>style.visibility</p:attrName>
                                        </p:attrNameLst>
                                      </p:cBhvr>
                                      <p:to>
                                        <p:strVal val="visible"/>
                                      </p:to>
                                    </p:set>
                                    <p:animEffect transition="in" filter="wipe(left)">
                                      <p:cBhvr>
                                        <p:cTn id="7" dur="500"/>
                                        <p:tgtEl>
                                          <p:spTgt spid="1075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7523"/>
                                        </p:tgtEl>
                                        <p:attrNameLst>
                                          <p:attrName>style.visibility</p:attrName>
                                        </p:attrNameLst>
                                      </p:cBhvr>
                                      <p:to>
                                        <p:strVal val="visible"/>
                                      </p:to>
                                    </p:set>
                                    <p:animEffect transition="in" filter="wipe(left)">
                                      <p:cBhvr>
                                        <p:cTn id="11" dur="500"/>
                                        <p:tgtEl>
                                          <p:spTgt spid="107523"/>
                                        </p:tgtEl>
                                      </p:cBhvr>
                                    </p:animEffect>
                                  </p:childTnLst>
                                </p:cTn>
                              </p:par>
                            </p:childTnLst>
                          </p:cTn>
                        </p:par>
                        <p:par>
                          <p:cTn id="12" fill="hold">
                            <p:stCondLst>
                              <p:cond delay="1000"/>
                            </p:stCondLst>
                            <p:childTnLst>
                              <p:par>
                                <p:cTn id="13" presetID="9" presetClass="entr" presetSubtype="0" fill="hold" nodeType="afterEffect">
                                  <p:stCondLst>
                                    <p:cond delay="1000"/>
                                  </p:stCondLst>
                                  <p:childTnLst>
                                    <p:set>
                                      <p:cBhvr>
                                        <p:cTn id="14" dur="1" fill="hold">
                                          <p:stCondLst>
                                            <p:cond delay="0"/>
                                          </p:stCondLst>
                                        </p:cTn>
                                        <p:tgtEl>
                                          <p:spTgt spid="107532"/>
                                        </p:tgtEl>
                                        <p:attrNameLst>
                                          <p:attrName>style.visibility</p:attrName>
                                        </p:attrNameLst>
                                      </p:cBhvr>
                                      <p:to>
                                        <p:strVal val="visible"/>
                                      </p:to>
                                    </p:set>
                                    <p:animEffect transition="in" filter="dissolve">
                                      <p:cBhvr>
                                        <p:cTn id="15" dur="500"/>
                                        <p:tgtEl>
                                          <p:spTgt spid="107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10753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914400" y="1828800"/>
            <a:ext cx="7635875" cy="3046988"/>
          </a:xfrm>
          <a:prstGeom prst="rect">
            <a:avLst/>
          </a:prstGeom>
          <a:noFill/>
          <a:ln w="9525">
            <a:noFill/>
            <a:miter lim="800000"/>
            <a:headEnd/>
            <a:tailEnd/>
          </a:ln>
          <a:effectLst/>
        </p:spPr>
        <p:txBody>
          <a:bodyPr>
            <a:spAutoFit/>
          </a:bodyPr>
          <a:lstStyle/>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Arial Alternative" pitchFamily="49" charset="2"/>
              </a:rPr>
              <a:t> </a:t>
            </a:r>
            <a:r>
              <a:rPr lang="en-US" sz="2400" b="1" dirty="0">
                <a:latin typeface="Times New Roman" pitchFamily="18" charset="0"/>
                <a:cs typeface="Times New Roman" pitchFamily="18" charset="0"/>
                <a:sym typeface="Arial Alternative" pitchFamily="49" charset="2"/>
              </a:rPr>
              <a:t>ℕ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for some </a:t>
            </a:r>
            <a:r>
              <a:rPr lang="en-US" sz="24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there exists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such that for all </a:t>
            </a:r>
            <a:r>
              <a:rPr lang="en-US" sz="2400" dirty="0">
                <a:latin typeface="Times New Roman" pitchFamily="18" charset="0"/>
                <a:cs typeface="Times New Roman" pitchFamily="18" charset="0"/>
                <a:sym typeface="Symbol" pitchFamily="18" charset="2"/>
              </a:rPr>
              <a:t>n &gt; N,  </a:t>
            </a:r>
            <a:r>
              <a:rPr lang="en-US" sz="2400" dirty="0" smtClean="0">
                <a:latin typeface="Times New Roman" pitchFamily="18" charset="0"/>
                <a:cs typeface="Times New Roman" pitchFamily="18" charset="0"/>
                <a:sym typeface="Symbol" pitchFamily="18" charset="2"/>
              </a:rPr>
              <a:t>d(</a:t>
            </a:r>
            <a:r>
              <a:rPr lang="en-US" sz="2400" i="1" dirty="0" smtClean="0">
                <a:latin typeface="Times New Roman" pitchFamily="18" charset="0"/>
                <a:cs typeface="Times New Roman" pitchFamily="18" charset="0"/>
                <a:sym typeface="Symbol" pitchFamily="18" charset="2"/>
              </a:rPr>
              <a:t>a</a:t>
            </a:r>
            <a:r>
              <a:rPr lang="en-US" sz="2400" i="1" baseline="-250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&gt; N</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p>
        </p:txBody>
      </p:sp>
      <p:pic>
        <p:nvPicPr>
          <p:cNvPr id="108547" name="Picture 3" descr="anteeksi"/>
          <p:cNvPicPr>
            <a:picLocks noChangeAspect="1" noChangeArrowheads="1"/>
          </p:cNvPicPr>
          <p:nvPr/>
        </p:nvPicPr>
        <p:blipFill>
          <a:blip r:embed="rId2" cstate="print"/>
          <a:srcRect/>
          <a:stretch>
            <a:fillRect/>
          </a:stretch>
        </p:blipFill>
        <p:spPr bwMode="auto">
          <a:xfrm>
            <a:off x="7620000" y="228600"/>
            <a:ext cx="1189038" cy="1474788"/>
          </a:xfrm>
          <a:prstGeom prst="rect">
            <a:avLst/>
          </a:prstGeom>
          <a:noFill/>
        </p:spPr>
      </p:pic>
      <p:sp>
        <p:nvSpPr>
          <p:cNvPr id="108548" name="Rectangle 4"/>
          <p:cNvSpPr>
            <a:spLocks noGrp="1" noChangeArrowheads="1"/>
          </p:cNvSpPr>
          <p:nvPr>
            <p:ph type="title" idx="4294967295"/>
          </p:nvPr>
        </p:nvSpPr>
        <p:spPr>
          <a:xfrm>
            <a:off x="914400" y="457200"/>
            <a:ext cx="60960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Don’t just stand there!</a:t>
            </a:r>
            <a:b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something</a:t>
            </a:r>
            <a:r>
              <a:rPr lang="en-US" sz="3600" dirty="0">
                <a:solidFill>
                  <a:srgbClr val="FF0000"/>
                </a:solidFill>
                <a:effectLst>
                  <a:outerShdw blurRad="38100" dist="38100" dir="2700000" algn="tl">
                    <a:srgbClr val="000000">
                      <a:alpha val="43137"/>
                    </a:srgbClr>
                  </a:outerShdw>
                </a:effectLst>
              </a:rPr>
              <a:t>.</a:t>
            </a:r>
          </a:p>
        </p:txBody>
      </p:sp>
      <p:sp>
        <p:nvSpPr>
          <p:cNvPr id="6" name="Text Box 5"/>
          <p:cNvSpPr txBox="1">
            <a:spLocks noChangeArrowheads="1"/>
          </p:cNvSpPr>
          <p:nvPr/>
        </p:nvSpPr>
        <p:spPr bwMode="auto">
          <a:xfrm>
            <a:off x="381000" y="4953000"/>
            <a:ext cx="8458200" cy="1569660"/>
          </a:xfrm>
          <a:prstGeom prst="rect">
            <a:avLst/>
          </a:prstGeom>
          <a:solidFill>
            <a:schemeClr val="accent1"/>
          </a:solidFill>
          <a:ln w="9525">
            <a:solidFill>
              <a:schemeClr val="tx1"/>
            </a:solidFill>
            <a:miter lim="800000"/>
            <a:headEnd/>
            <a:tailEnd/>
          </a:ln>
        </p:spPr>
        <p:txBody>
          <a:bodyPr wrap="square">
            <a:spAutoFit/>
          </a:bodyPr>
          <a:lstStyle/>
          <a:p>
            <a:pPr eaLnBrk="1" hangingPunct="1"/>
            <a:r>
              <a:rPr lang="en-US" sz="2400" dirty="0">
                <a:solidFill>
                  <a:schemeClr val="tx1">
                    <a:lumMod val="95000"/>
                    <a:lumOff val="5000"/>
                  </a:schemeClr>
                </a:solidFill>
              </a:rPr>
              <a:t>Students are asked to think of these as “alternatives” to the </a:t>
            </a:r>
            <a:r>
              <a:rPr lang="en-US" sz="2400" dirty="0" smtClean="0">
                <a:solidFill>
                  <a:schemeClr val="tx1">
                    <a:lumMod val="95000"/>
                    <a:lumOff val="5000"/>
                  </a:schemeClr>
                </a:solidFill>
              </a:rPr>
              <a:t>definition.  </a:t>
            </a:r>
            <a:r>
              <a:rPr lang="en-US" sz="2400" dirty="0">
                <a:solidFill>
                  <a:schemeClr val="tx1">
                    <a:lumMod val="95000"/>
                    <a:lumOff val="5000"/>
                  </a:schemeClr>
                </a:solidFill>
              </a:rPr>
              <a:t>Then they are challenged to come up with examples of real number sequences and limits that satisfy the “alternate” definitions but for which </a:t>
            </a:r>
            <a:r>
              <a:rPr lang="en-US" sz="2400" i="1" dirty="0">
                <a:solidFill>
                  <a:schemeClr val="tx1">
                    <a:lumMod val="95000"/>
                    <a:lumOff val="5000"/>
                  </a:schemeClr>
                </a:solidFill>
              </a:rPr>
              <a:t>a</a:t>
            </a:r>
            <a:r>
              <a:rPr lang="en-US" sz="2400" i="1" baseline="-25000" dirty="0">
                <a:solidFill>
                  <a:schemeClr val="tx1">
                    <a:lumMod val="95000"/>
                    <a:lumOff val="5000"/>
                  </a:schemeClr>
                </a:solidFill>
              </a:rPr>
              <a:t>n</a:t>
            </a:r>
            <a:r>
              <a:rPr lang="en-US" sz="2400" dirty="0">
                <a:solidFill>
                  <a:schemeClr val="tx1">
                    <a:lumMod val="95000"/>
                    <a:lumOff val="5000"/>
                  </a:schemeClr>
                </a:solidFill>
              </a:rPr>
              <a:t> </a:t>
            </a:r>
            <a:r>
              <a:rPr lang="en-US" sz="2400" dirty="0">
                <a:solidFill>
                  <a:schemeClr val="tx1">
                    <a:lumMod val="95000"/>
                    <a:lumOff val="5000"/>
                  </a:schemeClr>
                </a:solidFill>
                <a:sym typeface="Symbol" pitchFamily="18" charset="2"/>
              </a:rPr>
              <a:t> </a:t>
            </a:r>
            <a:r>
              <a:rPr lang="en-US" sz="2400" i="1" dirty="0">
                <a:solidFill>
                  <a:schemeClr val="tx1">
                    <a:lumMod val="95000"/>
                    <a:lumOff val="5000"/>
                  </a:schemeClr>
                </a:solidFill>
              </a:rPr>
              <a:t>L is </a:t>
            </a:r>
            <a:r>
              <a:rPr lang="en-US" sz="2400" i="1" dirty="0" smtClean="0">
                <a:solidFill>
                  <a:schemeClr val="tx1">
                    <a:lumMod val="95000"/>
                    <a:lumOff val="5000"/>
                  </a:schemeClr>
                </a:solidFill>
              </a:rPr>
              <a:t>false.</a:t>
            </a:r>
            <a:endParaRPr lang="en-US" sz="24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wipe(left)">
                                      <p:cBhvr>
                                        <p:cTn id="7" dur="500"/>
                                        <p:tgtEl>
                                          <p:spTgt spid="10854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108547"/>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108546">
                                            <p:txEl>
                                              <p:pRg st="0" end="0"/>
                                            </p:txEl>
                                          </p:spTgt>
                                        </p:tgtEl>
                                        <p:attrNameLst>
                                          <p:attrName>style.visibility</p:attrName>
                                        </p:attrNameLst>
                                      </p:cBhvr>
                                      <p:to>
                                        <p:strVal val="visible"/>
                                      </p:to>
                                    </p:set>
                                    <p:animEffect transition="in" filter="wipe(left)">
                                      <p:cBhvr>
                                        <p:cTn id="14" dur="500"/>
                                        <p:tgtEl>
                                          <p:spTgt spid="108546">
                                            <p:txEl>
                                              <p:pRg st="0" end="0"/>
                                            </p:txEl>
                                          </p:spTgt>
                                        </p:tgtEl>
                                      </p:cBhvr>
                                    </p:animEffect>
                                  </p:childTnLst>
                                </p:cTn>
                              </p:par>
                            </p:childTnLst>
                          </p:cTn>
                        </p:par>
                        <p:par>
                          <p:cTn id="15" fill="hold">
                            <p:stCondLst>
                              <p:cond delay="2000"/>
                            </p:stCondLst>
                            <p:childTnLst>
                              <p:par>
                                <p:cTn id="16" presetID="22" presetClass="entr" presetSubtype="8" fill="hold" grpId="0" nodeType="afterEffect">
                                  <p:stCondLst>
                                    <p:cond delay="500"/>
                                  </p:stCondLst>
                                  <p:childTnLst>
                                    <p:set>
                                      <p:cBhvr>
                                        <p:cTn id="17" dur="1" fill="hold">
                                          <p:stCondLst>
                                            <p:cond delay="0"/>
                                          </p:stCondLst>
                                        </p:cTn>
                                        <p:tgtEl>
                                          <p:spTgt spid="108546">
                                            <p:txEl>
                                              <p:pRg st="1" end="1"/>
                                            </p:txEl>
                                          </p:spTgt>
                                        </p:tgtEl>
                                        <p:attrNameLst>
                                          <p:attrName>style.visibility</p:attrName>
                                        </p:attrNameLst>
                                      </p:cBhvr>
                                      <p:to>
                                        <p:strVal val="visible"/>
                                      </p:to>
                                    </p:set>
                                    <p:animEffect transition="in" filter="wipe(left)">
                                      <p:cBhvr>
                                        <p:cTn id="18" dur="500"/>
                                        <p:tgtEl>
                                          <p:spTgt spid="108546">
                                            <p:txEl>
                                              <p:pRg st="1" end="1"/>
                                            </p:txEl>
                                          </p:spTgt>
                                        </p:tgtEl>
                                      </p:cBhvr>
                                    </p:animEffect>
                                  </p:childTnLst>
                                </p:cTn>
                              </p:par>
                            </p:childTnLst>
                          </p:cTn>
                        </p:par>
                        <p:par>
                          <p:cTn id="19" fill="hold">
                            <p:stCondLst>
                              <p:cond delay="3000"/>
                            </p:stCondLst>
                            <p:childTnLst>
                              <p:par>
                                <p:cTn id="20" presetID="22" presetClass="entr" presetSubtype="8" fill="hold" grpId="0" nodeType="afterEffect">
                                  <p:stCondLst>
                                    <p:cond delay="500"/>
                                  </p:stCondLst>
                                  <p:childTnLst>
                                    <p:set>
                                      <p:cBhvr>
                                        <p:cTn id="21" dur="1" fill="hold">
                                          <p:stCondLst>
                                            <p:cond delay="0"/>
                                          </p:stCondLst>
                                        </p:cTn>
                                        <p:tgtEl>
                                          <p:spTgt spid="108546">
                                            <p:txEl>
                                              <p:pRg st="2" end="2"/>
                                            </p:txEl>
                                          </p:spTgt>
                                        </p:tgtEl>
                                        <p:attrNameLst>
                                          <p:attrName>style.visibility</p:attrName>
                                        </p:attrNameLst>
                                      </p:cBhvr>
                                      <p:to>
                                        <p:strVal val="visible"/>
                                      </p:to>
                                    </p:set>
                                    <p:animEffect transition="in" filter="wipe(left)">
                                      <p:cBhvr>
                                        <p:cTn id="22" dur="500"/>
                                        <p:tgtEl>
                                          <p:spTgt spid="108546">
                                            <p:txEl>
                                              <p:pRg st="2" end="2"/>
                                            </p:txEl>
                                          </p:spTgt>
                                        </p:tgtEl>
                                      </p:cBhvr>
                                    </p:animEffect>
                                  </p:childTnLst>
                                </p:cTn>
                              </p:par>
                            </p:childTnLst>
                          </p:cTn>
                        </p:par>
                        <p:par>
                          <p:cTn id="23" fill="hold">
                            <p:stCondLst>
                              <p:cond delay="4000"/>
                            </p:stCondLst>
                            <p:childTnLst>
                              <p:par>
                                <p:cTn id="24" presetID="22" presetClass="entr" presetSubtype="8" fill="hold" grpId="0" nodeType="afterEffect">
                                  <p:stCondLst>
                                    <p:cond delay="500"/>
                                  </p:stCondLst>
                                  <p:childTnLst>
                                    <p:set>
                                      <p:cBhvr>
                                        <p:cTn id="25" dur="1" fill="hold">
                                          <p:stCondLst>
                                            <p:cond delay="0"/>
                                          </p:stCondLst>
                                        </p:cTn>
                                        <p:tgtEl>
                                          <p:spTgt spid="108546">
                                            <p:txEl>
                                              <p:pRg st="3" end="3"/>
                                            </p:txEl>
                                          </p:spTgt>
                                        </p:tgtEl>
                                        <p:attrNameLst>
                                          <p:attrName>style.visibility</p:attrName>
                                        </p:attrNameLst>
                                      </p:cBhvr>
                                      <p:to>
                                        <p:strVal val="visible"/>
                                      </p:to>
                                    </p:set>
                                    <p:animEffect transition="in" filter="wipe(left)">
                                      <p:cBhvr>
                                        <p:cTn id="26" dur="500"/>
                                        <p:tgtEl>
                                          <p:spTgt spid="108546">
                                            <p:txEl>
                                              <p:pRg st="3" end="3"/>
                                            </p:txEl>
                                          </p:spTgt>
                                        </p:tgtEl>
                                      </p:cBhvr>
                                    </p:animEffect>
                                  </p:childTnLst>
                                </p:cTn>
                              </p:par>
                            </p:childTnLst>
                          </p:cTn>
                        </p:par>
                        <p:par>
                          <p:cTn id="27" fill="hold">
                            <p:stCondLst>
                              <p:cond delay="5000"/>
                            </p:stCondLst>
                            <p:childTnLst>
                              <p:par>
                                <p:cTn id="28" presetID="9" presetClass="entr" presetSubtype="0" fill="hold" grpId="0" nodeType="afterEffect">
                                  <p:stCondLst>
                                    <p:cond delay="100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build="p" autoUpdateAnimBg="0" advAuto="2000"/>
      <p:bldP spid="108548" grpId="0" animBg="1" autoUpdateAnimBg="0"/>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atin typeface="Times New Roman" pitchFamily="18" charset="0"/>
                <a:cs typeface="Times New Roman" pitchFamily="18" charset="0"/>
              </a:rPr>
              <a:t>Pre-empting the Impasse</a:t>
            </a:r>
          </a:p>
        </p:txBody>
      </p:sp>
      <p:sp>
        <p:nvSpPr>
          <p:cNvPr id="120835" name="Text Box 3"/>
          <p:cNvSpPr txBox="1">
            <a:spLocks noChangeArrowheads="1"/>
          </p:cNvSpPr>
          <p:nvPr/>
        </p:nvSpPr>
        <p:spPr bwMode="auto">
          <a:xfrm>
            <a:off x="990600" y="1676400"/>
            <a:ext cx="7102475" cy="4154984"/>
          </a:xfrm>
          <a:prstGeom prst="rect">
            <a:avLst/>
          </a:prstGeom>
          <a:noFill/>
          <a:ln w="9525">
            <a:noFill/>
            <a:miter lim="800000"/>
            <a:headEnd/>
            <a:tailEnd/>
          </a:ln>
          <a:effectLst/>
        </p:spPr>
        <p:txBody>
          <a:bodyPr>
            <a:spAutoFit/>
          </a:bodyPr>
          <a:lstStyle/>
          <a:p>
            <a:pPr eaLnBrk="1" hangingPunct="1"/>
            <a:r>
              <a:rPr lang="en-US" sz="2400" dirty="0"/>
              <a:t>Teach them to </a:t>
            </a:r>
            <a:r>
              <a:rPr lang="en-US" sz="2400" u="sng" dirty="0"/>
              <a:t>construct examples</a:t>
            </a:r>
            <a:r>
              <a:rPr lang="en-US" sz="2400" dirty="0"/>
              <a:t>.  If necessary throw the right example(s) in their way.  </a:t>
            </a:r>
          </a:p>
          <a:p>
            <a:pPr eaLnBrk="1" hangingPunct="1"/>
            <a:endParaRPr lang="en-US" sz="2400" dirty="0"/>
          </a:p>
          <a:p>
            <a:pPr eaLnBrk="1" hangingPunct="1"/>
            <a:r>
              <a:rPr lang="en-US" sz="2400" dirty="0"/>
              <a:t>Look at an </a:t>
            </a:r>
            <a:r>
              <a:rPr lang="en-US" sz="2400" u="sng" dirty="0"/>
              <a:t>enlightening special case</a:t>
            </a:r>
            <a:r>
              <a:rPr lang="en-US" sz="2400" dirty="0"/>
              <a:t> before considering a more general situation.</a:t>
            </a:r>
          </a:p>
          <a:p>
            <a:pPr eaLnBrk="1" hangingPunct="1"/>
            <a:endParaRPr lang="en-US" sz="2400" dirty="0"/>
          </a:p>
          <a:p>
            <a:pPr eaLnBrk="1" hangingPunct="1"/>
            <a:r>
              <a:rPr lang="en-US" sz="2400" dirty="0"/>
              <a:t>When you introduce a tricky new concept, give them </a:t>
            </a:r>
            <a:r>
              <a:rPr lang="en-US" sz="2400" u="sng" dirty="0"/>
              <a:t>easy </a:t>
            </a:r>
            <a:r>
              <a:rPr lang="en-US" sz="2400" u="sng" dirty="0" smtClean="0"/>
              <a:t>problems to solve</a:t>
            </a:r>
            <a:r>
              <a:rPr lang="en-US" sz="2400" dirty="0" smtClean="0"/>
              <a:t>, </a:t>
            </a:r>
            <a:r>
              <a:rPr lang="en-US" sz="2400" dirty="0"/>
              <a:t>so they develop intuition for the definition/new concept. </a:t>
            </a:r>
          </a:p>
          <a:p>
            <a:pPr eaLnBrk="1" hangingPunct="1"/>
            <a:endParaRPr lang="en-US" sz="2400" dirty="0"/>
          </a:p>
          <a:p>
            <a:pPr eaLnBrk="1" hangingPunct="1"/>
            <a:r>
              <a:rPr lang="en-US" sz="2400" dirty="0"/>
              <a:t>Separate the elements.</a:t>
            </a:r>
          </a:p>
        </p:txBody>
      </p:sp>
      <p:sp>
        <p:nvSpPr>
          <p:cNvPr id="120837" name="AutoShape 5"/>
          <p:cNvSpPr>
            <a:spLocks noChangeArrowheads="1"/>
          </p:cNvSpPr>
          <p:nvPr/>
        </p:nvSpPr>
        <p:spPr bwMode="auto">
          <a:xfrm>
            <a:off x="3200400" y="1905000"/>
            <a:ext cx="5105400" cy="2590800"/>
          </a:xfrm>
          <a:prstGeom prst="cloudCallout">
            <a:avLst>
              <a:gd name="adj1" fmla="val -70801"/>
              <a:gd name="adj2" fmla="val 46569"/>
            </a:avLst>
          </a:prstGeom>
          <a:solidFill>
            <a:schemeClr val="accent1"/>
          </a:solidFill>
          <a:ln w="9525">
            <a:solidFill>
              <a:schemeClr val="tx1"/>
            </a:solidFill>
            <a:round/>
            <a:headEnd/>
            <a:tailEnd/>
          </a:ln>
          <a:effectLst/>
        </p:spPr>
        <p:txBody>
          <a:bodyPr lIns="274320" anchor="ctr" anchorCtr="1"/>
          <a:lstStyle/>
          <a:p>
            <a:pPr eaLnBrk="1" hangingPunct="1"/>
            <a:r>
              <a:rPr lang="en-US" sz="2400" dirty="0" smtClean="0">
                <a:solidFill>
                  <a:schemeClr val="bg2"/>
                </a:solidFill>
                <a:latin typeface="Times New Roman" pitchFamily="18" charset="0"/>
                <a:cs typeface="Times New Roman" pitchFamily="18" charset="0"/>
              </a:rPr>
              <a:t>Even </a:t>
            </a:r>
            <a:r>
              <a:rPr lang="en-US" sz="2400" dirty="0">
                <a:solidFill>
                  <a:schemeClr val="bg2"/>
                </a:solidFill>
                <a:latin typeface="Times New Roman" pitchFamily="18" charset="0"/>
                <a:cs typeface="Times New Roman" pitchFamily="18" charset="0"/>
              </a:rPr>
              <a:t>if they are not particularly significant!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xEl>
                                              <p:pRg st="2" end="2"/>
                                            </p:txEl>
                                          </p:spTgt>
                                        </p:tgtEl>
                                        <p:attrNameLst>
                                          <p:attrName>style.visibility</p:attrName>
                                        </p:attrNameLst>
                                      </p:cBhvr>
                                      <p:to>
                                        <p:strVal val="visible"/>
                                      </p:to>
                                    </p:set>
                                    <p:animEffect transition="in" filter="wipe(left)">
                                      <p:cBhvr>
                                        <p:cTn id="12" dur="500"/>
                                        <p:tgtEl>
                                          <p:spTgt spid="1208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animEffect transition="in" filter="wipe(left)">
                                      <p:cBhvr>
                                        <p:cTn id="17" dur="500"/>
                                        <p:tgtEl>
                                          <p:spTgt spid="1208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0837"/>
                                        </p:tgtEl>
                                        <p:attrNameLst>
                                          <p:attrName>style.visibility</p:attrName>
                                        </p:attrNameLst>
                                      </p:cBhvr>
                                      <p:to>
                                        <p:strVal val="visible"/>
                                      </p:to>
                                    </p:set>
                                    <p:animEffect transition="in" filter="wipe(down)">
                                      <p:cBhvr>
                                        <p:cTn id="22" dur="500"/>
                                        <p:tgtEl>
                                          <p:spTgt spid="12083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1" nodeType="clickEffect">
                                  <p:stCondLst>
                                    <p:cond delay="0"/>
                                  </p:stCondLst>
                                  <p:childTnLst>
                                    <p:animEffect transition="out" filter="dissolve">
                                      <p:cBhvr>
                                        <p:cTn id="26" dur="500"/>
                                        <p:tgtEl>
                                          <p:spTgt spid="120837"/>
                                        </p:tgtEl>
                                      </p:cBhvr>
                                    </p:animEffect>
                                    <p:set>
                                      <p:cBhvr>
                                        <p:cTn id="27" dur="1" fill="hold">
                                          <p:stCondLst>
                                            <p:cond delay="499"/>
                                          </p:stCondLst>
                                        </p:cTn>
                                        <p:tgtEl>
                                          <p:spTgt spid="120837"/>
                                        </p:tgtEl>
                                        <p:attrNameLst>
                                          <p:attrName>style.visibility</p:attrName>
                                        </p:attrNameLst>
                                      </p:cBhvr>
                                      <p:to>
                                        <p:strVal val="hidden"/>
                                      </p:to>
                                    </p:se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20835">
                                            <p:txEl>
                                              <p:pRg st="6" end="6"/>
                                            </p:txEl>
                                          </p:spTgt>
                                        </p:tgtEl>
                                        <p:attrNameLst>
                                          <p:attrName>style.visibility</p:attrName>
                                        </p:attrNameLst>
                                      </p:cBhvr>
                                      <p:to>
                                        <p:strVal val="visible"/>
                                      </p:to>
                                    </p:set>
                                    <p:animEffect transition="in" filter="wipe(left)">
                                      <p:cBhvr>
                                        <p:cTn id="31" dur="5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uiExpand="1" build="p" autoUpdateAnimBg="0"/>
      <p:bldP spid="120837" grpId="0" uiExpand="1" animBg="1"/>
      <p:bldP spid="120837" grpId="1" uiExpan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1371600"/>
            <a:ext cx="7772400" cy="1295400"/>
          </a:xfrm>
        </p:spPr>
        <p:txBody>
          <a:bodyPr/>
          <a:lstStyle/>
          <a:p>
            <a:r>
              <a:rPr lang="en-US" sz="3600">
                <a:latin typeface="Times New Roman" pitchFamily="18" charset="0"/>
                <a:cs typeface="Times New Roman" pitchFamily="18" charset="0"/>
              </a:rPr>
              <a:t>But all this begs an important question.</a:t>
            </a:r>
          </a:p>
        </p:txBody>
      </p:sp>
      <p:sp>
        <p:nvSpPr>
          <p:cNvPr id="121859" name="Rectangle 3"/>
          <p:cNvSpPr>
            <a:spLocks noChangeArrowheads="1"/>
          </p:cNvSpPr>
          <p:nvPr/>
        </p:nvSpPr>
        <p:spPr bwMode="auto">
          <a:xfrm>
            <a:off x="838200" y="3276600"/>
            <a:ext cx="7772400" cy="1524000"/>
          </a:xfrm>
          <a:prstGeom prst="rect">
            <a:avLst/>
          </a:prstGeom>
          <a:noFill/>
          <a:ln w="9525">
            <a:noFill/>
            <a:miter lim="800000"/>
            <a:headEnd/>
            <a:tailEnd/>
          </a:ln>
          <a:effectLst/>
        </p:spPr>
        <p:txBody>
          <a:bodyPr anchor="ctr"/>
          <a:lstStyle/>
          <a:p>
            <a:pPr algn="ctr" eaLnBrk="1" hangingPunct="1"/>
            <a:r>
              <a:rPr lang="en-US" sz="3600" dirty="0">
                <a:solidFill>
                  <a:schemeClr val="accent2"/>
                </a:solidFill>
              </a:rPr>
              <a:t>Do we </a:t>
            </a:r>
            <a:r>
              <a:rPr lang="en-US" sz="3600" i="1" dirty="0">
                <a:solidFill>
                  <a:schemeClr val="accent2"/>
                </a:solidFill>
              </a:rPr>
              <a:t>want</a:t>
            </a:r>
            <a:r>
              <a:rPr lang="en-US" sz="3600" dirty="0">
                <a:solidFill>
                  <a:schemeClr val="accent2"/>
                </a:solidFill>
              </a:rPr>
              <a:t> to pre-empt the Impasse?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Effect transition="in" filter="wipe(left)">
                                      <p:cBhvr>
                                        <p:cTn id="7" dur="500"/>
                                        <p:tgtEl>
                                          <p:spTgt spid="121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304800"/>
            <a:ext cx="7772400" cy="1143000"/>
          </a:xfrm>
        </p:spPr>
        <p:txBody>
          <a:bodyPr>
            <a:normAutofit fontScale="90000"/>
          </a:bodyPr>
          <a:lstStyle/>
          <a:p>
            <a:r>
              <a:rPr lang="en-US" i="1">
                <a:latin typeface="Times New Roman" pitchFamily="18" charset="0"/>
                <a:cs typeface="Times New Roman" pitchFamily="18" charset="0"/>
              </a:rPr>
              <a:t>Precipitating</a:t>
            </a:r>
            <a:r>
              <a:rPr lang="en-US">
                <a:latin typeface="Times New Roman" pitchFamily="18" charset="0"/>
                <a:cs typeface="Times New Roman" pitchFamily="18" charset="0"/>
              </a:rPr>
              <a:t> the Impasse</a:t>
            </a:r>
            <a:br>
              <a:rPr lang="en-US">
                <a:latin typeface="Times New Roman" pitchFamily="18" charset="0"/>
                <a:cs typeface="Times New Roman" pitchFamily="18" charset="0"/>
              </a:rPr>
            </a:br>
            <a:r>
              <a:rPr lang="en-US" sz="3200">
                <a:latin typeface="Times New Roman" pitchFamily="18" charset="0"/>
                <a:cs typeface="Times New Roman" pitchFamily="18" charset="0"/>
              </a:rPr>
              <a:t>Impasse as tool</a:t>
            </a:r>
          </a:p>
        </p:txBody>
      </p:sp>
      <p:sp>
        <p:nvSpPr>
          <p:cNvPr id="122883" name="Text Box 3"/>
          <p:cNvSpPr txBox="1">
            <a:spLocks noChangeArrowheads="1"/>
          </p:cNvSpPr>
          <p:nvPr/>
        </p:nvSpPr>
        <p:spPr bwMode="auto">
          <a:xfrm>
            <a:off x="914400" y="1600200"/>
            <a:ext cx="7407275" cy="822325"/>
          </a:xfrm>
          <a:prstGeom prst="rect">
            <a:avLst/>
          </a:prstGeom>
          <a:noFill/>
          <a:ln w="9525">
            <a:noFill/>
            <a:miter lim="800000"/>
            <a:headEnd/>
            <a:tailEnd/>
          </a:ln>
          <a:effectLst/>
        </p:spPr>
        <p:txBody>
          <a:bodyPr>
            <a:spAutoFit/>
          </a:bodyPr>
          <a:lstStyle/>
          <a:p>
            <a:pPr algn="ctr" eaLnBrk="1" hangingPunct="1"/>
            <a:r>
              <a:rPr lang="en-US" sz="2400"/>
              <a:t>Why precipitate the impasse? </a:t>
            </a:r>
          </a:p>
          <a:p>
            <a:pPr algn="ctr" eaLnBrk="1" hangingPunct="1"/>
            <a:r>
              <a:rPr lang="en-US" sz="2400"/>
              <a:t>The impasse generates questions!</a:t>
            </a:r>
          </a:p>
        </p:txBody>
      </p:sp>
      <p:sp>
        <p:nvSpPr>
          <p:cNvPr id="122885" name="Text Box 5"/>
          <p:cNvSpPr txBox="1">
            <a:spLocks noChangeArrowheads="1"/>
          </p:cNvSpPr>
          <p:nvPr/>
        </p:nvSpPr>
        <p:spPr bwMode="auto">
          <a:xfrm>
            <a:off x="990600" y="2514600"/>
            <a:ext cx="7407275" cy="2677656"/>
          </a:xfrm>
          <a:prstGeom prst="rect">
            <a:avLst/>
          </a:prstGeom>
          <a:noFill/>
          <a:ln w="9525">
            <a:noFill/>
            <a:miter lim="800000"/>
            <a:headEnd/>
            <a:tailEnd/>
          </a:ln>
          <a:effectLst/>
        </p:spPr>
        <p:txBody>
          <a:bodyPr>
            <a:spAutoFit/>
          </a:bodyPr>
          <a:lstStyle/>
          <a:p>
            <a:pPr eaLnBrk="1" hangingPunct="1"/>
            <a:r>
              <a:rPr lang="en-US" sz="2800" dirty="0"/>
              <a:t>Students care about the answers to their own questions much more than they care about the answers to your questions</a:t>
            </a:r>
            <a:r>
              <a:rPr lang="en-US" sz="2800" dirty="0" smtClean="0"/>
              <a:t>!</a:t>
            </a:r>
          </a:p>
          <a:p>
            <a:pPr algn="ctr" eaLnBrk="1" hangingPunct="1"/>
            <a:endParaRPr lang="en-US" sz="2800" dirty="0"/>
          </a:p>
          <a:p>
            <a:pPr eaLnBrk="1" hangingPunct="1"/>
            <a:r>
              <a:rPr lang="en-US" sz="2800" dirty="0"/>
              <a:t>When the answers come, they are answers to questions the student has actually asked.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gtEl>
                                        <p:attrNameLst>
                                          <p:attrName>style.visibility</p:attrName>
                                        </p:attrNameLst>
                                      </p:cBhvr>
                                      <p:to>
                                        <p:strVal val="visible"/>
                                      </p:to>
                                    </p:set>
                                    <p:animEffect transition="in" filter="wipe(left)">
                                      <p:cBhvr>
                                        <p:cTn id="7" dur="500"/>
                                        <p:tgtEl>
                                          <p:spTgt spid="1228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5">
                                            <p:txEl>
                                              <p:pRg st="0" end="0"/>
                                            </p:txEl>
                                          </p:spTgt>
                                        </p:tgtEl>
                                        <p:attrNameLst>
                                          <p:attrName>style.visibility</p:attrName>
                                        </p:attrNameLst>
                                      </p:cBhvr>
                                      <p:to>
                                        <p:strVal val="visible"/>
                                      </p:to>
                                    </p:set>
                                    <p:animEffect transition="in" filter="wipe(left)">
                                      <p:cBhvr>
                                        <p:cTn id="12" dur="500"/>
                                        <p:tgtEl>
                                          <p:spTgt spid="1228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5">
                                            <p:txEl>
                                              <p:pRg st="2" end="2"/>
                                            </p:txEl>
                                          </p:spTgt>
                                        </p:tgtEl>
                                        <p:attrNameLst>
                                          <p:attrName>style.visibility</p:attrName>
                                        </p:attrNameLst>
                                      </p:cBhvr>
                                      <p:to>
                                        <p:strVal val="visible"/>
                                      </p:to>
                                    </p:set>
                                    <p:animEffect transition="in" filter="wipe(left)">
                                      <p:cBhvr>
                                        <p:cTn id="17" dur="500"/>
                                        <p:tgtEl>
                                          <p:spTgt spid="1228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utoUpdateAnimBg="0"/>
      <p:bldP spid="12288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304800"/>
            <a:ext cx="7772400" cy="1143000"/>
          </a:xfrm>
        </p:spPr>
        <p:txBody>
          <a:bodyPr>
            <a:normAutofit fontScale="90000"/>
          </a:bodyPr>
          <a:lstStyle/>
          <a:p>
            <a:r>
              <a:rPr lang="en-US" i="1">
                <a:latin typeface="Times New Roman" pitchFamily="18" charset="0"/>
                <a:cs typeface="Times New Roman" pitchFamily="18" charset="0"/>
              </a:rPr>
              <a:t>Precipitating</a:t>
            </a:r>
            <a:r>
              <a:rPr lang="en-US">
                <a:latin typeface="Times New Roman" pitchFamily="18" charset="0"/>
                <a:cs typeface="Times New Roman" pitchFamily="18" charset="0"/>
              </a:rPr>
              <a:t> the Impasse</a:t>
            </a:r>
            <a:br>
              <a:rPr lang="en-US">
                <a:latin typeface="Times New Roman" pitchFamily="18" charset="0"/>
                <a:cs typeface="Times New Roman" pitchFamily="18" charset="0"/>
              </a:rPr>
            </a:br>
            <a:r>
              <a:rPr lang="en-US" sz="3200">
                <a:latin typeface="Times New Roman" pitchFamily="18" charset="0"/>
                <a:cs typeface="Times New Roman" pitchFamily="18" charset="0"/>
              </a:rPr>
              <a:t>Impasse as tool</a:t>
            </a:r>
          </a:p>
        </p:txBody>
      </p:sp>
      <p:sp>
        <p:nvSpPr>
          <p:cNvPr id="122883" name="Text Box 3"/>
          <p:cNvSpPr txBox="1">
            <a:spLocks noChangeArrowheads="1"/>
          </p:cNvSpPr>
          <p:nvPr/>
        </p:nvSpPr>
        <p:spPr bwMode="auto">
          <a:xfrm>
            <a:off x="914400" y="1600200"/>
            <a:ext cx="7407275" cy="822325"/>
          </a:xfrm>
          <a:prstGeom prst="rect">
            <a:avLst/>
          </a:prstGeom>
          <a:noFill/>
          <a:ln w="9525">
            <a:noFill/>
            <a:miter lim="800000"/>
            <a:headEnd/>
            <a:tailEnd/>
          </a:ln>
          <a:effectLst/>
        </p:spPr>
        <p:txBody>
          <a:bodyPr>
            <a:spAutoFit/>
          </a:bodyPr>
          <a:lstStyle/>
          <a:p>
            <a:pPr algn="ctr" eaLnBrk="1" hangingPunct="1"/>
            <a:r>
              <a:rPr lang="en-US" sz="2400"/>
              <a:t>Why precipitate the impasse? </a:t>
            </a:r>
          </a:p>
          <a:p>
            <a:pPr algn="ctr" eaLnBrk="1" hangingPunct="1"/>
            <a:r>
              <a:rPr lang="en-US" sz="2400"/>
              <a:t>The impasse generates questions!</a:t>
            </a:r>
          </a:p>
        </p:txBody>
      </p:sp>
      <p:sp>
        <p:nvSpPr>
          <p:cNvPr id="122884" name="Text Box 4"/>
          <p:cNvSpPr txBox="1">
            <a:spLocks noChangeArrowheads="1"/>
          </p:cNvSpPr>
          <p:nvPr/>
        </p:nvSpPr>
        <p:spPr bwMode="auto">
          <a:xfrm>
            <a:off x="990600" y="4495800"/>
            <a:ext cx="7407275" cy="954107"/>
          </a:xfrm>
          <a:prstGeom prst="rect">
            <a:avLst/>
          </a:prstGeom>
          <a:noFill/>
          <a:ln w="9525">
            <a:noFill/>
            <a:miter lim="800000"/>
            <a:headEnd/>
            <a:tailEnd/>
          </a:ln>
          <a:effectLst/>
        </p:spPr>
        <p:txBody>
          <a:bodyPr>
            <a:spAutoFit/>
          </a:bodyPr>
          <a:lstStyle/>
          <a:p>
            <a:pPr algn="ctr" eaLnBrk="1" hangingPunct="1"/>
            <a:r>
              <a:rPr lang="en-US" sz="2800" dirty="0" smtClean="0"/>
              <a:t>The </a:t>
            </a:r>
            <a:r>
              <a:rPr lang="en-US" sz="2800" dirty="0"/>
              <a:t>intellectual apparatus for understanding important issues is </a:t>
            </a:r>
            <a:r>
              <a:rPr lang="en-US" sz="2800" i="1" dirty="0"/>
              <a:t>built</a:t>
            </a:r>
            <a:r>
              <a:rPr lang="en-US" sz="2800" dirty="0"/>
              <a:t> in struggling with them.</a:t>
            </a:r>
          </a:p>
        </p:txBody>
      </p:sp>
      <p:sp>
        <p:nvSpPr>
          <p:cNvPr id="122885" name="Text Box 5"/>
          <p:cNvSpPr txBox="1">
            <a:spLocks noChangeArrowheads="1"/>
          </p:cNvSpPr>
          <p:nvPr/>
        </p:nvSpPr>
        <p:spPr bwMode="auto">
          <a:xfrm>
            <a:off x="304800" y="2819400"/>
            <a:ext cx="8534400" cy="954107"/>
          </a:xfrm>
          <a:prstGeom prst="rect">
            <a:avLst/>
          </a:prstGeom>
          <a:noFill/>
          <a:ln w="9525">
            <a:noFill/>
            <a:miter lim="800000"/>
            <a:headEnd/>
            <a:tailEnd/>
          </a:ln>
          <a:effectLst/>
        </p:spPr>
        <p:txBody>
          <a:bodyPr wrap="square">
            <a:spAutoFit/>
          </a:bodyPr>
          <a:lstStyle/>
          <a:p>
            <a:pPr algn="ctr"/>
            <a:r>
              <a:rPr lang="en-US" sz="2800" dirty="0" smtClean="0"/>
              <a:t>At least as importantly, when students generate their own questions, they understand the </a:t>
            </a:r>
            <a:r>
              <a:rPr lang="en-US" sz="2800" i="1" dirty="0" smtClean="0"/>
              <a:t>import</a:t>
            </a:r>
            <a:r>
              <a:rPr lang="en-US" sz="2800" dirty="0" smtClean="0"/>
              <a:t> of </a:t>
            </a:r>
            <a:r>
              <a:rPr lang="en-US" sz="2800" dirty="0" smtClean="0"/>
              <a:t>the </a:t>
            </a:r>
            <a:r>
              <a:rPr lang="en-US" sz="2800" dirty="0" smtClean="0"/>
              <a:t>questions. </a:t>
            </a:r>
            <a:r>
              <a:rPr lang="en-US" sz="2800" dirty="0" smtClean="0">
                <a:solidFill>
                  <a:schemeClr val="accent2"/>
                </a:solidFill>
              </a:rPr>
              <a:t> </a:t>
            </a:r>
            <a:endParaRPr lang="en-US" sz="28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4">
                                            <p:txEl>
                                              <p:pRg st="0" end="0"/>
                                            </p:txEl>
                                          </p:spTgt>
                                        </p:tgtEl>
                                        <p:attrNameLst>
                                          <p:attrName>style.visibility</p:attrName>
                                        </p:attrNameLst>
                                      </p:cBhvr>
                                      <p:to>
                                        <p:strVal val="visible"/>
                                      </p:to>
                                    </p:set>
                                    <p:animEffect transition="in" filter="wipe(left)">
                                      <p:cBhvr>
                                        <p:cTn id="7" dur="500"/>
                                        <p:tgtEl>
                                          <p:spTgt spid="1228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5632311"/>
          </a:xfrm>
          <a:prstGeom prst="rect">
            <a:avLst/>
          </a:prstGeom>
        </p:spPr>
        <p:txBody>
          <a:bodyPr wrap="square">
            <a:spAutoFit/>
          </a:bodyPr>
          <a:lstStyle/>
          <a:p>
            <a:r>
              <a:rPr lang="en-US" sz="2400" dirty="0" smtClean="0"/>
              <a:t>. . . </a:t>
            </a:r>
            <a:r>
              <a:rPr lang="en-US" sz="2400" b="1" dirty="0" smtClean="0"/>
              <a:t>the theory of 10,000 hours</a:t>
            </a:r>
            <a:r>
              <a:rPr lang="en-US" sz="2400" dirty="0" smtClean="0"/>
              <a:t>: The idea is that it takes 10,000 hours to get really good at anything, whether it is playing tennis or playing the violin or writing journalism.</a:t>
            </a:r>
          </a:p>
          <a:p>
            <a:r>
              <a:rPr lang="en-US" sz="2400" dirty="0" smtClean="0"/>
              <a:t>I’m actually a big believer in that idea, because it underlines the way I think we learn, by subconsciously absorbing situations in our heads and melding them, again, below the level of awareness, into templates of reality.</a:t>
            </a:r>
          </a:p>
          <a:p>
            <a:r>
              <a:rPr lang="en-US" sz="2400" dirty="0" smtClean="0"/>
              <a:t>At about 4 p.m. yesterday, I was working on an entirely different column when it struck me somehow that it was a total embarrassment. So I switched gears and wrote the one I published. I have no idea why I thought the first one was so bad — I was too close to it to have an objective view. But I reread it today and I was right. It was garbage. I’m not sure I would have had that instinctive sense yesterday if I hadn’t been struggling at this line of work for a while.</a:t>
            </a:r>
          </a:p>
        </p:txBody>
      </p:sp>
      <p:sp>
        <p:nvSpPr>
          <p:cNvPr id="5" name="TextBox 4"/>
          <p:cNvSpPr txBox="1"/>
          <p:nvPr/>
        </p:nvSpPr>
        <p:spPr>
          <a:xfrm>
            <a:off x="6248399" y="5638800"/>
            <a:ext cx="2895601" cy="1477328"/>
          </a:xfrm>
          <a:prstGeom prst="rect">
            <a:avLst/>
          </a:prstGeom>
          <a:noFill/>
        </p:spPr>
        <p:txBody>
          <a:bodyPr wrap="square" rtlCol="0">
            <a:spAutoFit/>
          </a:bodyPr>
          <a:lstStyle/>
          <a:p>
            <a:r>
              <a:rPr lang="en-US" sz="1600" dirty="0" smtClean="0"/>
              <a:t>Written by </a:t>
            </a:r>
            <a:r>
              <a:rPr lang="en-US" sz="2400" dirty="0" smtClean="0"/>
              <a:t>David Brooks</a:t>
            </a:r>
          </a:p>
          <a:p>
            <a:r>
              <a:rPr lang="en-US" sz="1600" dirty="0" smtClean="0"/>
              <a:t>In one of his </a:t>
            </a:r>
            <a:r>
              <a:rPr lang="en-US" sz="1600" dirty="0" err="1" smtClean="0"/>
              <a:t>NYTimes</a:t>
            </a:r>
            <a:r>
              <a:rPr lang="en-US" sz="1600" dirty="0" smtClean="0"/>
              <a:t> “conversations with Gail </a:t>
            </a:r>
          </a:p>
          <a:p>
            <a:r>
              <a:rPr lang="en-US" sz="1600" dirty="0" smtClean="0"/>
              <a:t>Collins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normAutofit fontScale="90000"/>
          </a:bodyPr>
          <a:lstStyle/>
          <a:p>
            <a:pPr algn="ctr"/>
            <a:r>
              <a:rPr lang="en-US"/>
              <a:t>Teacher as Amateur </a:t>
            </a:r>
            <a:br>
              <a:rPr lang="en-US"/>
            </a:br>
            <a:r>
              <a:rPr lang="en-US"/>
              <a:t>Cognitive Scientist</a:t>
            </a:r>
          </a:p>
        </p:txBody>
      </p:sp>
      <p:sp>
        <p:nvSpPr>
          <p:cNvPr id="96259" name="Rectangle 3"/>
          <p:cNvSpPr>
            <a:spLocks noGrp="1" noRot="1" noChangeArrowheads="1"/>
          </p:cNvSpPr>
          <p:nvPr>
            <p:ph type="body" idx="1"/>
          </p:nvPr>
        </p:nvSpPr>
        <p:spPr>
          <a:xfrm>
            <a:off x="838200" y="2265363"/>
            <a:ext cx="8007350" cy="4572000"/>
          </a:xfrm>
        </p:spPr>
        <p:txBody>
          <a:bodyPr/>
          <a:lstStyle/>
          <a:p>
            <a:r>
              <a:rPr lang="en-US"/>
              <a:t>Getting into our students’ heads.  </a:t>
            </a:r>
          </a:p>
          <a:p>
            <a:pPr lvl="1"/>
            <a:r>
              <a:rPr lang="en-US"/>
              <a:t>How do they learn? </a:t>
            </a:r>
          </a:p>
          <a:p>
            <a:pPr lvl="1"/>
            <a:r>
              <a:rPr lang="en-US"/>
              <a:t>And (thinking cognitively) what do they </a:t>
            </a:r>
            <a:r>
              <a:rPr lang="en-US" i="1"/>
              <a:t>need</a:t>
            </a:r>
            <a:r>
              <a:rPr lang="en-US"/>
              <a:t> to learn?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animEffect transition="in" filter="wipe(left)">
                                      <p:cBhvr>
                                        <p:cTn id="11" dur="500"/>
                                        <p:tgtEl>
                                          <p:spTgt spid="9625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6259">
                                            <p:txEl>
                                              <p:pRg st="2" end="2"/>
                                            </p:txEl>
                                          </p:spTgt>
                                        </p:tgtEl>
                                        <p:attrNameLst>
                                          <p:attrName>style.visibility</p:attrName>
                                        </p:attrNameLst>
                                      </p:cBhvr>
                                      <p:to>
                                        <p:strVal val="visible"/>
                                      </p:to>
                                    </p:set>
                                    <p:animEffect transition="in" filter="wipe(left)">
                                      <p:cBhvr>
                                        <p:cTn id="16" dur="500"/>
                                        <p:tgtEl>
                                          <p:spTgt spid="96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04800" y="228600"/>
            <a:ext cx="6477000" cy="1143000"/>
          </a:xfrm>
        </p:spPr>
        <p:txBody>
          <a:bodyPr/>
          <a:lstStyle/>
          <a:p>
            <a:r>
              <a:rPr lang="en-US" sz="4000"/>
              <a:t>Morale: </a:t>
            </a:r>
            <a:r>
              <a:rPr lang="en-US" sz="2400">
                <a:solidFill>
                  <a:schemeClr val="tx1"/>
                </a:solidFill>
              </a:rPr>
              <a:t>“Healthy frustration” vs. “cancerous frustration”</a:t>
            </a:r>
          </a:p>
        </p:txBody>
      </p:sp>
      <p:sp>
        <p:nvSpPr>
          <p:cNvPr id="132099" name="Text Box 3"/>
          <p:cNvSpPr txBox="1">
            <a:spLocks noChangeArrowheads="1"/>
          </p:cNvSpPr>
          <p:nvPr/>
        </p:nvSpPr>
        <p:spPr bwMode="auto">
          <a:xfrm>
            <a:off x="685800" y="2514600"/>
            <a:ext cx="7559675" cy="4108450"/>
          </a:xfrm>
          <a:prstGeom prst="rect">
            <a:avLst/>
          </a:prstGeom>
          <a:noFill/>
          <a:ln w="9525">
            <a:noFill/>
            <a:miter lim="800000"/>
            <a:headEnd/>
            <a:tailEnd/>
          </a:ln>
          <a:effectLst/>
        </p:spPr>
        <p:txBody>
          <a:bodyPr>
            <a:spAutoFit/>
          </a:bodyPr>
          <a:lstStyle/>
          <a:p>
            <a:pPr eaLnBrk="1" hangingPunct="1">
              <a:buFontTx/>
              <a:buChar char="•"/>
            </a:pPr>
            <a:endParaRPr lang="en-US" sz="2400"/>
          </a:p>
          <a:p>
            <a:pPr eaLnBrk="1" hangingPunct="1">
              <a:buFontTx/>
              <a:buChar char="•"/>
            </a:pPr>
            <a:r>
              <a:rPr lang="en-US" sz="2400"/>
              <a:t>Give frequent encouragement.</a:t>
            </a:r>
          </a:p>
          <a:p>
            <a:pPr eaLnBrk="1" hangingPunct="1">
              <a:buFontTx/>
              <a:buChar char="•"/>
            </a:pPr>
            <a:r>
              <a:rPr lang="en-US" sz="2400"/>
              <a:t>Firmly convey the impression that you </a:t>
            </a:r>
            <a:r>
              <a:rPr lang="en-US" sz="2400" i="1"/>
              <a:t>know</a:t>
            </a:r>
            <a:r>
              <a:rPr lang="en-US" sz="2400"/>
              <a:t> they can do it.</a:t>
            </a:r>
          </a:p>
          <a:p>
            <a:pPr eaLnBrk="1" hangingPunct="1">
              <a:buFontTx/>
              <a:buChar char="•"/>
            </a:pPr>
            <a:r>
              <a:rPr lang="en-US" sz="2400"/>
              <a:t>Students need the habit and expectation of success--- “productive challenges.”</a:t>
            </a:r>
          </a:p>
          <a:p>
            <a:pPr eaLnBrk="1" hangingPunct="1">
              <a:buFontTx/>
              <a:buChar char="•"/>
            </a:pPr>
            <a:r>
              <a:rPr lang="en-US" sz="2400"/>
              <a:t>Encouragement must be reality based:  (e.g. looking back at past successes and accomplishments)</a:t>
            </a:r>
          </a:p>
          <a:p>
            <a:pPr eaLnBrk="1" hangingPunct="1">
              <a:buFontTx/>
              <a:buChar char="•"/>
            </a:pPr>
            <a:r>
              <a:rPr lang="en-US" sz="2400"/>
              <a:t>Know your students as individuals. </a:t>
            </a:r>
          </a:p>
          <a:p>
            <a:pPr eaLnBrk="1" hangingPunct="1">
              <a:buFontTx/>
              <a:buChar char="•"/>
            </a:pPr>
            <a:r>
              <a:rPr lang="en-US" sz="2400"/>
              <a:t>Build trust between yourself and the students and between the students.</a:t>
            </a:r>
          </a:p>
          <a:p>
            <a:pPr eaLnBrk="1" hangingPunct="1">
              <a:buFontTx/>
              <a:buChar char="•"/>
            </a:pPr>
            <a:endParaRPr lang="en-US" sz="2400"/>
          </a:p>
        </p:txBody>
      </p:sp>
      <p:pic>
        <p:nvPicPr>
          <p:cNvPr id="132100" name="Picture 4" descr="MCj04244800000[1]"/>
          <p:cNvPicPr>
            <a:picLocks noChangeAspect="1" noChangeArrowheads="1"/>
          </p:cNvPicPr>
          <p:nvPr/>
        </p:nvPicPr>
        <p:blipFill>
          <a:blip r:embed="rId2" cstate="print"/>
          <a:srcRect/>
          <a:stretch>
            <a:fillRect/>
          </a:stretch>
        </p:blipFill>
        <p:spPr bwMode="auto">
          <a:xfrm>
            <a:off x="8153400" y="152400"/>
            <a:ext cx="868363" cy="915988"/>
          </a:xfrm>
          <a:prstGeom prst="rect">
            <a:avLst/>
          </a:prstGeom>
          <a:noFill/>
        </p:spPr>
      </p:pic>
      <p:pic>
        <p:nvPicPr>
          <p:cNvPr id="132101" name="Picture 5" descr="MCj04238520000[1]"/>
          <p:cNvPicPr>
            <a:picLocks noChangeAspect="1" noChangeArrowheads="1"/>
          </p:cNvPicPr>
          <p:nvPr/>
        </p:nvPicPr>
        <p:blipFill>
          <a:blip r:embed="rId3" cstate="print"/>
          <a:srcRect/>
          <a:stretch>
            <a:fillRect/>
          </a:stretch>
        </p:blipFill>
        <p:spPr bwMode="auto">
          <a:xfrm>
            <a:off x="7162800" y="990600"/>
            <a:ext cx="931863" cy="1189038"/>
          </a:xfrm>
          <a:prstGeom prst="rect">
            <a:avLst/>
          </a:prstGeom>
          <a:noFill/>
        </p:spPr>
      </p:pic>
      <p:pic>
        <p:nvPicPr>
          <p:cNvPr id="132102" name="Picture 6" descr="MCj04257940000[1]"/>
          <p:cNvPicPr>
            <a:picLocks noChangeAspect="1" noChangeArrowheads="1"/>
          </p:cNvPicPr>
          <p:nvPr/>
        </p:nvPicPr>
        <p:blipFill>
          <a:blip r:embed="rId4" cstate="print"/>
          <a:srcRect/>
          <a:stretch>
            <a:fillRect/>
          </a:stretch>
        </p:blipFill>
        <p:spPr bwMode="auto">
          <a:xfrm>
            <a:off x="6172200" y="2133600"/>
            <a:ext cx="1060450" cy="917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wipe(left)">
                                      <p:cBhvr>
                                        <p:cTn id="7" dur="500"/>
                                        <p:tgtEl>
                                          <p:spTgt spid="132098"/>
                                        </p:tgtEl>
                                      </p:cBhvr>
                                    </p:animEffect>
                                  </p:childTnLst>
                                </p:cTn>
                              </p:par>
                            </p:childTnLst>
                          </p:cTn>
                        </p:par>
                        <p:par>
                          <p:cTn id="8" fill="hold">
                            <p:stCondLst>
                              <p:cond delay="500"/>
                            </p:stCondLst>
                            <p:childTnLst>
                              <p:par>
                                <p:cTn id="9" presetID="1" presetClass="entr" presetSubtype="0" fill="hold" nodeType="afterEffect">
                                  <p:stCondLst>
                                    <p:cond delay="1000"/>
                                  </p:stCondLst>
                                  <p:childTnLst>
                                    <p:set>
                                      <p:cBhvr>
                                        <p:cTn id="10" dur="1" fill="hold">
                                          <p:stCondLst>
                                            <p:cond delay="0"/>
                                          </p:stCondLst>
                                        </p:cTn>
                                        <p:tgtEl>
                                          <p:spTgt spid="132100"/>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nodeType="afterEffect">
                                  <p:stCondLst>
                                    <p:cond delay="1000"/>
                                  </p:stCondLst>
                                  <p:childTnLst>
                                    <p:set>
                                      <p:cBhvr>
                                        <p:cTn id="13" dur="1" fill="hold">
                                          <p:stCondLst>
                                            <p:cond delay="0"/>
                                          </p:stCondLst>
                                        </p:cTn>
                                        <p:tgtEl>
                                          <p:spTgt spid="132101"/>
                                        </p:tgtEl>
                                        <p:attrNameLst>
                                          <p:attrName>style.visibility</p:attrName>
                                        </p:attrNameLst>
                                      </p:cBhvr>
                                      <p:to>
                                        <p:strVal val="visible"/>
                                      </p:to>
                                    </p:set>
                                  </p:childTnLst>
                                </p:cTn>
                              </p:par>
                            </p:childTnLst>
                          </p:cTn>
                        </p:par>
                        <p:par>
                          <p:cTn id="14" fill="hold">
                            <p:stCondLst>
                              <p:cond delay="2500"/>
                            </p:stCondLst>
                            <p:childTnLst>
                              <p:par>
                                <p:cTn id="15" presetID="1" presetClass="entr" presetSubtype="0" fill="hold" nodeType="afterEffect">
                                  <p:stCondLst>
                                    <p:cond delay="1000"/>
                                  </p:stCondLst>
                                  <p:childTnLst>
                                    <p:set>
                                      <p:cBhvr>
                                        <p:cTn id="16" dur="1" fill="hold">
                                          <p:stCondLst>
                                            <p:cond delay="0"/>
                                          </p:stCondLst>
                                        </p:cTn>
                                        <p:tgtEl>
                                          <p:spTgt spid="1321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2099">
                                            <p:txEl>
                                              <p:pRg st="1" end="1"/>
                                            </p:txEl>
                                          </p:spTgt>
                                        </p:tgtEl>
                                        <p:attrNameLst>
                                          <p:attrName>style.visibility</p:attrName>
                                        </p:attrNameLst>
                                      </p:cBhvr>
                                      <p:to>
                                        <p:strVal val="visible"/>
                                      </p:to>
                                    </p:set>
                                    <p:animEffect transition="in" filter="wipe(left)">
                                      <p:cBhvr>
                                        <p:cTn id="21" dur="500"/>
                                        <p:tgtEl>
                                          <p:spTgt spid="13209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2099">
                                            <p:txEl>
                                              <p:pRg st="2" end="2"/>
                                            </p:txEl>
                                          </p:spTgt>
                                        </p:tgtEl>
                                        <p:attrNameLst>
                                          <p:attrName>style.visibility</p:attrName>
                                        </p:attrNameLst>
                                      </p:cBhvr>
                                      <p:to>
                                        <p:strVal val="visible"/>
                                      </p:to>
                                    </p:set>
                                    <p:animEffect transition="in" filter="wipe(left)">
                                      <p:cBhvr>
                                        <p:cTn id="26" dur="500"/>
                                        <p:tgtEl>
                                          <p:spTgt spid="13209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2099">
                                            <p:txEl>
                                              <p:pRg st="3" end="3"/>
                                            </p:txEl>
                                          </p:spTgt>
                                        </p:tgtEl>
                                        <p:attrNameLst>
                                          <p:attrName>style.visibility</p:attrName>
                                        </p:attrNameLst>
                                      </p:cBhvr>
                                      <p:to>
                                        <p:strVal val="visible"/>
                                      </p:to>
                                    </p:set>
                                    <p:animEffect transition="in" filter="wipe(left)">
                                      <p:cBhvr>
                                        <p:cTn id="31" dur="500"/>
                                        <p:tgtEl>
                                          <p:spTgt spid="13209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2099">
                                            <p:txEl>
                                              <p:pRg st="4" end="4"/>
                                            </p:txEl>
                                          </p:spTgt>
                                        </p:tgtEl>
                                        <p:attrNameLst>
                                          <p:attrName>style.visibility</p:attrName>
                                        </p:attrNameLst>
                                      </p:cBhvr>
                                      <p:to>
                                        <p:strVal val="visible"/>
                                      </p:to>
                                    </p:set>
                                    <p:animEffect transition="in" filter="wipe(left)">
                                      <p:cBhvr>
                                        <p:cTn id="36" dur="500"/>
                                        <p:tgtEl>
                                          <p:spTgt spid="13209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2099">
                                            <p:txEl>
                                              <p:pRg st="5" end="5"/>
                                            </p:txEl>
                                          </p:spTgt>
                                        </p:tgtEl>
                                        <p:attrNameLst>
                                          <p:attrName>style.visibility</p:attrName>
                                        </p:attrNameLst>
                                      </p:cBhvr>
                                      <p:to>
                                        <p:strVal val="visible"/>
                                      </p:to>
                                    </p:set>
                                    <p:animEffect transition="in" filter="wipe(left)">
                                      <p:cBhvr>
                                        <p:cTn id="41" dur="500"/>
                                        <p:tgtEl>
                                          <p:spTgt spid="13209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2099">
                                            <p:txEl>
                                              <p:pRg st="6" end="6"/>
                                            </p:txEl>
                                          </p:spTgt>
                                        </p:tgtEl>
                                        <p:attrNameLst>
                                          <p:attrName>style.visibility</p:attrName>
                                        </p:attrNameLst>
                                      </p:cBhvr>
                                      <p:to>
                                        <p:strVal val="visible"/>
                                      </p:to>
                                    </p:set>
                                    <p:animEffect transition="in" filter="wipe(left)">
                                      <p:cBhvr>
                                        <p:cTn id="46" dur="500"/>
                                        <p:tgtEl>
                                          <p:spTgt spid="132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Generalization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The </a:t>
            </a:r>
            <a:r>
              <a:rPr lang="en-US" smtClean="0"/>
              <a:t>wider lesson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838200"/>
            <a:ext cx="8229600" cy="1295400"/>
          </a:xfrm>
        </p:spPr>
        <p:txBody>
          <a:bodyPr>
            <a:normAutofit fontScale="90000"/>
          </a:bodyPr>
          <a:lstStyle/>
          <a:p>
            <a:pPr algn="ctr"/>
            <a:r>
              <a:rPr lang="en-US" dirty="0"/>
              <a:t>Teacher as Amateur </a:t>
            </a:r>
            <a:br>
              <a:rPr lang="en-US" dirty="0"/>
            </a:br>
            <a:r>
              <a:rPr lang="en-US" dirty="0"/>
              <a:t>Cognitive Scientist</a:t>
            </a:r>
          </a:p>
        </p:txBody>
      </p:sp>
      <p:sp>
        <p:nvSpPr>
          <p:cNvPr id="95236" name="Rectangle 4"/>
          <p:cNvSpPr>
            <a:spLocks noRot="1" noChangeArrowheads="1"/>
          </p:cNvSpPr>
          <p:nvPr/>
        </p:nvSpPr>
        <p:spPr bwMode="auto">
          <a:xfrm>
            <a:off x="685800" y="3429000"/>
            <a:ext cx="8007350" cy="1447800"/>
          </a:xfrm>
          <a:prstGeom prst="rect">
            <a:avLst/>
          </a:prstGeom>
          <a:noFill/>
          <a:ln w="9525">
            <a:noFill/>
            <a:miter lim="800000"/>
            <a:headEnd/>
            <a:tailEnd/>
          </a:ln>
          <a:effectLst/>
        </p:spPr>
        <p:txBody>
          <a:bodyPr anchor="ctr"/>
          <a:lstStyle/>
          <a:p>
            <a:pPr marL="342900" indent="-342900">
              <a:buClr>
                <a:schemeClr val="hlink"/>
              </a:buClr>
              <a:buFont typeface="Wingdings" pitchFamily="2" charset="2"/>
              <a:buNone/>
            </a:pPr>
            <a:r>
              <a:rPr lang="en-US" sz="3200" dirty="0"/>
              <a:t>Getting into our own heads:  </a:t>
            </a:r>
          </a:p>
          <a:p>
            <a:pPr marL="742950" lvl="1" indent="-285750">
              <a:buClr>
                <a:schemeClr val="accent2"/>
              </a:buClr>
              <a:buFont typeface="Wingdings" pitchFamily="2" charset="2"/>
              <a:buNone/>
            </a:pPr>
            <a:r>
              <a:rPr lang="en-US" sz="3200" dirty="0"/>
              <a:t>How do </a:t>
            </a:r>
            <a:r>
              <a:rPr lang="en-US" sz="3200" i="1" dirty="0"/>
              <a:t>we</a:t>
            </a:r>
            <a:r>
              <a:rPr lang="en-US" sz="3200" dirty="0"/>
              <a:t> operate as </a:t>
            </a:r>
            <a:r>
              <a:rPr lang="en-US" sz="3200" dirty="0" smtClean="0"/>
              <a:t>mathematicians?</a:t>
            </a:r>
            <a:endParaRPr lang="en-US" sz="3200" dirty="0"/>
          </a:p>
        </p:txBody>
      </p:sp>
      <p:pic>
        <p:nvPicPr>
          <p:cNvPr id="93186" name="Picture 2" descr="C:\Documents and Settings\Schumacherc\Local Settings\Temporary Internet Files\Content.IE5\WPAVCDY3\MC900187587[1].wmf"/>
          <p:cNvPicPr>
            <a:picLocks noChangeAspect="1" noChangeArrowheads="1"/>
          </p:cNvPicPr>
          <p:nvPr/>
        </p:nvPicPr>
        <p:blipFill>
          <a:blip r:embed="rId2" cstate="print"/>
          <a:srcRect/>
          <a:stretch>
            <a:fillRect/>
          </a:stretch>
        </p:blipFill>
        <p:spPr bwMode="auto">
          <a:xfrm>
            <a:off x="7162800" y="914400"/>
            <a:ext cx="1544422" cy="1817827"/>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wipe(left)">
                                      <p:cBhvr>
                                        <p:cTn id="7"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685800" y="1371600"/>
            <a:ext cx="7620000" cy="4893647"/>
          </a:xfrm>
          <a:prstGeom prst="rect">
            <a:avLst/>
          </a:prstGeom>
          <a:noFill/>
          <a:ln w="9525">
            <a:noFill/>
            <a:miter lim="800000"/>
            <a:headEnd/>
            <a:tailEnd/>
          </a:ln>
          <a:effectLst/>
        </p:spPr>
        <p:txBody>
          <a:bodyPr>
            <a:spAutoFit/>
          </a:bodyPr>
          <a:lstStyle/>
          <a:p>
            <a:endParaRPr lang="en-US" sz="2400" dirty="0"/>
          </a:p>
          <a:p>
            <a:pPr>
              <a:buFontTx/>
              <a:buChar char="•"/>
            </a:pPr>
            <a:r>
              <a:rPr lang="en-US" sz="2400" dirty="0"/>
              <a:t>We have to be able to take an intuitive statement and write it in precise mathematical terms.</a:t>
            </a:r>
          </a:p>
          <a:p>
            <a:pPr>
              <a:buFontTx/>
              <a:buChar char="•"/>
            </a:pPr>
            <a:r>
              <a:rPr lang="en-US" sz="2400" dirty="0"/>
              <a:t>Conversely, we have to be able to take a (sometimes abstruse) mathematical statement and “reconstruct” the intuitive idea that it is trying to capture.</a:t>
            </a:r>
          </a:p>
          <a:p>
            <a:pPr>
              <a:buFontTx/>
              <a:buChar char="•"/>
            </a:pPr>
            <a:r>
              <a:rPr lang="en-US" sz="2400" dirty="0"/>
              <a:t>We have to be able to take a definition and see how it applies to an example </a:t>
            </a:r>
            <a:r>
              <a:rPr lang="en-US" sz="2400" dirty="0" smtClean="0"/>
              <a:t>or </a:t>
            </a:r>
            <a:r>
              <a:rPr lang="en-US" sz="2400" dirty="0"/>
              <a:t>the hypothesis of a theorem we are trying to prove.</a:t>
            </a:r>
          </a:p>
          <a:p>
            <a:pPr>
              <a:buFontTx/>
              <a:buChar char="•"/>
            </a:pPr>
            <a:r>
              <a:rPr lang="en-US" sz="2400" dirty="0"/>
              <a:t>We have to be able to take an abstract definition and use it to construct concrete examples.</a:t>
            </a:r>
          </a:p>
          <a:p>
            <a:pPr>
              <a:buFontTx/>
              <a:buChar char="•"/>
            </a:pPr>
            <a:endParaRPr lang="en-US" sz="2400" dirty="0"/>
          </a:p>
          <a:p>
            <a:r>
              <a:rPr lang="en-US" sz="2400" b="1" dirty="0" smtClean="0"/>
              <a:t>T</a:t>
            </a:r>
            <a:r>
              <a:rPr lang="en-US" sz="2400" b="1" dirty="0" smtClean="0"/>
              <a:t>hese </a:t>
            </a:r>
            <a:r>
              <a:rPr lang="en-US" sz="2400" b="1" dirty="0"/>
              <a:t>are </a:t>
            </a:r>
            <a:r>
              <a:rPr lang="en-US" sz="2400" b="1" u="sng" dirty="0"/>
              <a:t>different</a:t>
            </a:r>
            <a:r>
              <a:rPr lang="en-US" sz="2400" b="1" dirty="0"/>
              <a:t> skills that have to be learned.</a:t>
            </a:r>
          </a:p>
        </p:txBody>
      </p:sp>
      <p:sp>
        <p:nvSpPr>
          <p:cNvPr id="80899" name="Text Box 3"/>
          <p:cNvSpPr txBox="1">
            <a:spLocks noChangeArrowheads="1"/>
          </p:cNvSpPr>
          <p:nvPr/>
        </p:nvSpPr>
        <p:spPr bwMode="auto">
          <a:xfrm>
            <a:off x="1447800" y="852488"/>
            <a:ext cx="6126163" cy="519112"/>
          </a:xfrm>
          <a:prstGeom prst="rect">
            <a:avLst/>
          </a:prstGeom>
          <a:noFill/>
          <a:ln w="9525">
            <a:noFill/>
            <a:miter lim="800000"/>
            <a:headEnd/>
            <a:tailEnd/>
          </a:ln>
          <a:effectLst/>
        </p:spPr>
        <p:txBody>
          <a:bodyPr wrap="none">
            <a:spAutoFit/>
          </a:bodyPr>
          <a:lstStyle/>
          <a:p>
            <a:r>
              <a:rPr lang="en-US" sz="2800" b="1"/>
              <a:t>A great deal of versatility is required....</a:t>
            </a:r>
          </a:p>
        </p:txBody>
      </p:sp>
      <p:sp>
        <p:nvSpPr>
          <p:cNvPr id="80901" name="AutoShape 5"/>
          <p:cNvSpPr>
            <a:spLocks noChangeArrowheads="1"/>
          </p:cNvSpPr>
          <p:nvPr/>
        </p:nvSpPr>
        <p:spPr bwMode="auto">
          <a:xfrm>
            <a:off x="3124200" y="1600200"/>
            <a:ext cx="4572000" cy="2667000"/>
          </a:xfrm>
          <a:prstGeom prst="cloudCallout">
            <a:avLst>
              <a:gd name="adj1" fmla="val -44546"/>
              <a:gd name="adj2" fmla="val 70019"/>
            </a:avLst>
          </a:prstGeom>
          <a:solidFill>
            <a:schemeClr val="accent1"/>
          </a:solidFill>
          <a:ln w="9525">
            <a:solidFill>
              <a:schemeClr val="tx1"/>
            </a:solidFill>
            <a:round/>
            <a:headEnd/>
            <a:tailEnd/>
          </a:ln>
          <a:effectLst/>
        </p:spPr>
        <p:txBody>
          <a:bodyPr/>
          <a:lstStyle/>
          <a:p>
            <a:pPr algn="ctr"/>
            <a:endParaRPr lang="en-US" sz="2400" u="sng" dirty="0" smtClean="0"/>
          </a:p>
          <a:p>
            <a:r>
              <a:rPr lang="en-US" sz="2400" dirty="0" smtClean="0">
                <a:solidFill>
                  <a:schemeClr val="bg2"/>
                </a:solidFill>
              </a:rPr>
              <a:t>And </a:t>
            </a:r>
            <a:r>
              <a:rPr lang="en-US" sz="2400" dirty="0">
                <a:solidFill>
                  <a:schemeClr val="bg2"/>
                </a:solidFill>
              </a:rPr>
              <a:t>none of </a:t>
            </a:r>
            <a:r>
              <a:rPr lang="en-US" sz="2400" dirty="0" smtClean="0">
                <a:solidFill>
                  <a:schemeClr val="bg2"/>
                </a:solidFill>
              </a:rPr>
              <a:t>them are </a:t>
            </a:r>
            <a:r>
              <a:rPr lang="en-US" sz="2400" dirty="0">
                <a:solidFill>
                  <a:schemeClr val="bg2"/>
                </a:solidFill>
              </a:rPr>
              <a:t>even </a:t>
            </a:r>
            <a:r>
              <a:rPr lang="en-US" sz="2400" dirty="0" smtClean="0">
                <a:solidFill>
                  <a:schemeClr val="bg2"/>
                </a:solidFill>
              </a:rPr>
              <a:t>talking about </a:t>
            </a:r>
            <a:r>
              <a:rPr lang="en-US" sz="2400" dirty="0">
                <a:solidFill>
                  <a:schemeClr val="bg2"/>
                </a:solidFill>
              </a:rPr>
              <a:t>proving theorems!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0898">
                                            <p:txEl>
                                              <p:pRg st="1" end="1"/>
                                            </p:txEl>
                                          </p:spTgt>
                                        </p:tgtEl>
                                        <p:attrNameLst>
                                          <p:attrName>style.visibility</p:attrName>
                                        </p:attrNameLst>
                                      </p:cBhvr>
                                      <p:to>
                                        <p:strVal val="visible"/>
                                      </p:to>
                                    </p:set>
                                    <p:animEffect transition="in" filter="wipe(left)">
                                      <p:cBhvr>
                                        <p:cTn id="7" dur="500"/>
                                        <p:tgtEl>
                                          <p:spTgt spid="808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898">
                                            <p:txEl>
                                              <p:pRg st="2" end="2"/>
                                            </p:txEl>
                                          </p:spTgt>
                                        </p:tgtEl>
                                        <p:attrNameLst>
                                          <p:attrName>style.visibility</p:attrName>
                                        </p:attrNameLst>
                                      </p:cBhvr>
                                      <p:to>
                                        <p:strVal val="visible"/>
                                      </p:to>
                                    </p:set>
                                    <p:animEffect transition="in" filter="wipe(left)">
                                      <p:cBhvr>
                                        <p:cTn id="12" dur="500"/>
                                        <p:tgtEl>
                                          <p:spTgt spid="808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0898">
                                            <p:txEl>
                                              <p:pRg st="3" end="3"/>
                                            </p:txEl>
                                          </p:spTgt>
                                        </p:tgtEl>
                                        <p:attrNameLst>
                                          <p:attrName>style.visibility</p:attrName>
                                        </p:attrNameLst>
                                      </p:cBhvr>
                                      <p:to>
                                        <p:strVal val="visible"/>
                                      </p:to>
                                    </p:set>
                                    <p:animEffect transition="in" filter="wipe(left)">
                                      <p:cBhvr>
                                        <p:cTn id="17" dur="500"/>
                                        <p:tgtEl>
                                          <p:spTgt spid="808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0898">
                                            <p:txEl>
                                              <p:pRg st="4" end="4"/>
                                            </p:txEl>
                                          </p:spTgt>
                                        </p:tgtEl>
                                        <p:attrNameLst>
                                          <p:attrName>style.visibility</p:attrName>
                                        </p:attrNameLst>
                                      </p:cBhvr>
                                      <p:to>
                                        <p:strVal val="visible"/>
                                      </p:to>
                                    </p:set>
                                    <p:animEffect transition="in" filter="wipe(left)">
                                      <p:cBhvr>
                                        <p:cTn id="22" dur="500"/>
                                        <p:tgtEl>
                                          <p:spTgt spid="808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0898">
                                            <p:txEl>
                                              <p:pRg st="6" end="6"/>
                                            </p:txEl>
                                          </p:spTgt>
                                        </p:tgtEl>
                                        <p:attrNameLst>
                                          <p:attrName>style.visibility</p:attrName>
                                        </p:attrNameLst>
                                      </p:cBhvr>
                                      <p:to>
                                        <p:strVal val="visible"/>
                                      </p:to>
                                    </p:set>
                                    <p:animEffect transition="in" filter="wipe(left)">
                                      <p:cBhvr>
                                        <p:cTn id="27" dur="500"/>
                                        <p:tgtEl>
                                          <p:spTgt spid="8089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0901"/>
                                        </p:tgtEl>
                                        <p:attrNameLst>
                                          <p:attrName>style.visibility</p:attrName>
                                        </p:attrNameLst>
                                      </p:cBhvr>
                                      <p:to>
                                        <p:strVal val="visible"/>
                                      </p:to>
                                    </p:set>
                                    <p:animEffect transition="in" filter="wipe(down)">
                                      <p:cBhvr>
                                        <p:cTn id="32" dur="5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uiExpand="1" build="p"/>
      <p:bldP spid="8090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57200" y="244475"/>
            <a:ext cx="8385175" cy="974725"/>
          </a:xfrm>
        </p:spPr>
        <p:txBody>
          <a:bodyPr/>
          <a:lstStyle/>
          <a:p>
            <a:r>
              <a:rPr lang="en-US"/>
              <a:t>Let’s try an experiment . . .</a:t>
            </a:r>
          </a:p>
        </p:txBody>
      </p:sp>
      <p:sp>
        <p:nvSpPr>
          <p:cNvPr id="68611" name="Rectangle 3"/>
          <p:cNvSpPr>
            <a:spLocks noGrp="1" noRot="1" noChangeArrowheads="1"/>
          </p:cNvSpPr>
          <p:nvPr>
            <p:ph type="body" idx="1"/>
          </p:nvPr>
        </p:nvSpPr>
        <p:spPr>
          <a:xfrm>
            <a:off x="381000" y="1447800"/>
            <a:ext cx="8583612" cy="4191000"/>
          </a:xfrm>
          <a:solidFill>
            <a:schemeClr val="bg2"/>
          </a:solidFill>
        </p:spPr>
        <p:txBody>
          <a:bodyPr>
            <a:normAutofit fontScale="92500" lnSpcReduction="10000"/>
          </a:bodyPr>
          <a:lstStyle/>
          <a:p>
            <a:r>
              <a:rPr lang="en-US" dirty="0"/>
              <a:t>Q:  Who is non-</a:t>
            </a:r>
            <a:r>
              <a:rPr lang="en-US" dirty="0" err="1"/>
              <a:t>orientable</a:t>
            </a:r>
            <a:r>
              <a:rPr lang="en-US" dirty="0"/>
              <a:t> and lives in the ocean? </a:t>
            </a:r>
          </a:p>
          <a:p>
            <a:pPr>
              <a:buFont typeface="Wingdings" pitchFamily="2" charset="2"/>
              <a:buNone/>
            </a:pPr>
            <a:r>
              <a:rPr lang="en-US" dirty="0"/>
              <a:t>A:  </a:t>
            </a:r>
            <a:r>
              <a:rPr lang="en-US" dirty="0" err="1"/>
              <a:t>Möbius</a:t>
            </a:r>
            <a:r>
              <a:rPr lang="en-US" dirty="0"/>
              <a:t> Dick </a:t>
            </a:r>
          </a:p>
          <a:p>
            <a:r>
              <a:rPr lang="en-US" dirty="0" smtClean="0"/>
              <a:t>Q: Why is the contour integral around Western Europe zero?  </a:t>
            </a:r>
          </a:p>
          <a:p>
            <a:pPr>
              <a:buNone/>
            </a:pPr>
            <a:r>
              <a:rPr lang="en-US" dirty="0" smtClean="0"/>
              <a:t>A: Because all the Poles are in Eastern Europe! </a:t>
            </a:r>
          </a:p>
          <a:p>
            <a:r>
              <a:rPr lang="en-US" dirty="0" smtClean="0"/>
              <a:t>Q</a:t>
            </a:r>
            <a:r>
              <a:rPr lang="en-US" dirty="0"/>
              <a:t>:  When did </a:t>
            </a:r>
            <a:r>
              <a:rPr lang="en-US" dirty="0" err="1"/>
              <a:t>Bourbaki</a:t>
            </a:r>
            <a:r>
              <a:rPr lang="en-US" dirty="0"/>
              <a:t> stop writing books?</a:t>
            </a:r>
          </a:p>
          <a:p>
            <a:pPr>
              <a:buFont typeface="Wingdings" pitchFamily="2" charset="2"/>
              <a:buNone/>
            </a:pPr>
            <a:r>
              <a:rPr lang="en-US" dirty="0"/>
              <a:t>A:  When they found out Serge Lang was just one person. </a:t>
            </a:r>
          </a:p>
        </p:txBody>
      </p:sp>
      <p:sp>
        <p:nvSpPr>
          <p:cNvPr id="68612" name="AutoShape 4"/>
          <p:cNvSpPr>
            <a:spLocks noChangeArrowheads="1"/>
          </p:cNvSpPr>
          <p:nvPr/>
        </p:nvSpPr>
        <p:spPr bwMode="auto">
          <a:xfrm flipV="1">
            <a:off x="838200" y="5500688"/>
            <a:ext cx="1884363" cy="1066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68613" name="Text Box 5"/>
          <p:cNvSpPr txBox="1">
            <a:spLocks noChangeArrowheads="1"/>
          </p:cNvSpPr>
          <p:nvPr/>
        </p:nvSpPr>
        <p:spPr bwMode="auto">
          <a:xfrm>
            <a:off x="2846388" y="5881688"/>
            <a:ext cx="5967412" cy="641350"/>
          </a:xfrm>
          <a:prstGeom prst="rect">
            <a:avLst/>
          </a:prstGeom>
          <a:noFill/>
          <a:ln w="9525">
            <a:noFill/>
            <a:miter lim="800000"/>
            <a:headEnd/>
            <a:tailEnd/>
          </a:ln>
          <a:effectLst/>
        </p:spPr>
        <p:txBody>
          <a:bodyPr>
            <a:spAutoFit/>
          </a:bodyPr>
          <a:lstStyle/>
          <a:p>
            <a:pPr algn="ctr">
              <a:spcBef>
                <a:spcPct val="50000"/>
              </a:spcBef>
              <a:buFontTx/>
              <a:buNone/>
            </a:pPr>
            <a:r>
              <a:rPr lang="en-US" sz="3600" b="1" dirty="0">
                <a:solidFill>
                  <a:schemeClr val="accent3"/>
                </a:solidFill>
                <a:effectLst>
                  <a:outerShdw blurRad="38100" dist="38100" dir="2700000" algn="tl">
                    <a:srgbClr val="000000"/>
                  </a:outerShdw>
                </a:effectLst>
              </a:rPr>
              <a:t>Mathematics is a Culture</a:t>
            </a:r>
          </a:p>
        </p:txBody>
      </p:sp>
      <p:sp>
        <p:nvSpPr>
          <p:cNvPr id="68615" name="WordArt 7"/>
          <p:cNvSpPr>
            <a:spLocks noChangeArrowheads="1" noChangeShapeType="1" noTextEdit="1"/>
          </p:cNvSpPr>
          <p:nvPr/>
        </p:nvSpPr>
        <p:spPr bwMode="auto">
          <a:xfrm>
            <a:off x="838200" y="5791200"/>
            <a:ext cx="1676400" cy="457200"/>
          </a:xfrm>
          <a:prstGeom prst="rect">
            <a:avLst/>
          </a:prstGeom>
        </p:spPr>
        <p:txBody>
          <a:bodyPr wrap="none" fromWordArt="1">
            <a:prstTxWarp prst="textCurveDown">
              <a:avLst>
                <a:gd name="adj" fmla="val 43477"/>
              </a:avLst>
            </a:prstTxWarp>
          </a:bodyPr>
          <a:lstStyle/>
          <a:p>
            <a:pPr algn="ctr"/>
            <a:r>
              <a:rPr lang="en-US" sz="3600" kern="10" dirty="0">
                <a:ln w="19050">
                  <a:solidFill>
                    <a:schemeClr val="hlink"/>
                  </a:solidFill>
                  <a:round/>
                  <a:headEnd/>
                  <a:tailEnd/>
                </a:ln>
                <a:solidFill>
                  <a:schemeClr val="bg2">
                    <a:lumMod val="60000"/>
                    <a:lumOff val="40000"/>
                  </a:schemeClr>
                </a:solidFill>
                <a:effectLst>
                  <a:outerShdw dist="35921" dir="2700000" algn="ctr" rotWithShape="0">
                    <a:srgbClr val="990000"/>
                  </a:outerShdw>
                </a:effectLst>
                <a:latin typeface="Impact"/>
              </a:rPr>
              <a:t>Theorem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left)">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left)">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left)">
                                      <p:cBhvr>
                                        <p:cTn id="17" dur="5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wipe(left)">
                                      <p:cBhvr>
                                        <p:cTn id="22" dur="500"/>
                                        <p:tgtEl>
                                          <p:spTgt spid="68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wipe(left)">
                                      <p:cBhvr>
                                        <p:cTn id="27" dur="500"/>
                                        <p:tgtEl>
                                          <p:spTgt spid="686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wipe(left)">
                                      <p:cBhvr>
                                        <p:cTn id="32" dur="500"/>
                                        <p:tgtEl>
                                          <p:spTgt spid="686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8612"/>
                                        </p:tgtEl>
                                        <p:attrNameLst>
                                          <p:attrName>style.visibility</p:attrName>
                                        </p:attrNameLst>
                                      </p:cBhvr>
                                      <p:to>
                                        <p:strVal val="visible"/>
                                      </p:to>
                                    </p:set>
                                    <p:animEffect transition="in" filter="wipe(up)">
                                      <p:cBhvr>
                                        <p:cTn id="37" dur="500"/>
                                        <p:tgtEl>
                                          <p:spTgt spid="68612"/>
                                        </p:tgtEl>
                                      </p:cBhvr>
                                    </p:animEffect>
                                  </p:childTnLst>
                                </p:cTn>
                              </p:par>
                            </p:childTnLst>
                          </p:cTn>
                        </p:par>
                        <p:par>
                          <p:cTn id="38" fill="hold">
                            <p:stCondLst>
                              <p:cond delay="500"/>
                            </p:stCondLst>
                            <p:childTnLst>
                              <p:par>
                                <p:cTn id="39" presetID="3" presetClass="entr" presetSubtype="0" fill="hold" grpId="0" nodeType="afterEffect">
                                  <p:stCondLst>
                                    <p:cond delay="0"/>
                                  </p:stCondLst>
                                  <p:childTnLst>
                                    <p:set>
                                      <p:cBhvr>
                                        <p:cTn id="40" dur="1" fill="hold">
                                          <p:stCondLst>
                                            <p:cond delay="0"/>
                                          </p:stCondLst>
                                        </p:cTn>
                                        <p:tgtEl>
                                          <p:spTgt spid="686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8613"/>
                                        </p:tgtEl>
                                        <p:attrNameLst>
                                          <p:attrName>style.visibility</p:attrName>
                                        </p:attrNameLst>
                                      </p:cBhvr>
                                      <p:to>
                                        <p:strVal val="visible"/>
                                      </p:to>
                                    </p:set>
                                    <p:animEffect transition="in" filter="wipe(left)">
                                      <p:cBhvr>
                                        <p:cTn id="45" dur="5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2" grpId="0" animBg="1"/>
      <p:bldP spid="68613" grpId="0"/>
      <p:bldP spid="686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19200" y="1524000"/>
            <a:ext cx="6477000" cy="4419600"/>
            <a:chOff x="1219200" y="1524000"/>
            <a:chExt cx="6477000" cy="4419600"/>
          </a:xfrm>
        </p:grpSpPr>
        <p:graphicFrame>
          <p:nvGraphicFramePr>
            <p:cNvPr id="15362" name="Object 2"/>
            <p:cNvGraphicFramePr>
              <a:graphicFrameLocks noChangeAspect="1"/>
            </p:cNvGraphicFramePr>
            <p:nvPr/>
          </p:nvGraphicFramePr>
          <p:xfrm>
            <a:off x="2590800" y="2971800"/>
            <a:ext cx="4006850" cy="2857500"/>
          </p:xfrm>
          <a:graphic>
            <a:graphicData uri="http://schemas.openxmlformats.org/presentationml/2006/ole">
              <p:oleObj spid="_x0000_s49154" name="Clip" r:id="rId3" imgW="4006800" imgH="2856960" progId="">
                <p:embed/>
              </p:oleObj>
            </a:graphicData>
          </a:graphic>
        </p:graphicFrame>
        <p:sp>
          <p:nvSpPr>
            <p:cNvPr id="15382" name="AutoShape 22"/>
            <p:cNvSpPr>
              <a:spLocks noChangeArrowheads="1"/>
            </p:cNvSpPr>
            <p:nvPr/>
          </p:nvSpPr>
          <p:spPr bwMode="auto">
            <a:xfrm>
              <a:off x="2057400" y="3124200"/>
              <a:ext cx="838200" cy="762000"/>
            </a:xfrm>
            <a:prstGeom prst="cloudCallout">
              <a:avLst>
                <a:gd name="adj1" fmla="val 122157"/>
                <a:gd name="adj2" fmla="val 82500"/>
              </a:avLst>
            </a:prstGeom>
            <a:solidFill>
              <a:schemeClr val="accent1"/>
            </a:solidFill>
            <a:ln w="9525">
              <a:solidFill>
                <a:schemeClr val="tx1"/>
              </a:solidFill>
              <a:round/>
              <a:headEnd/>
              <a:tailEnd/>
            </a:ln>
            <a:effectLst/>
          </p:spPr>
          <p:txBody>
            <a:bodyPr wrap="none" anchor="ctr"/>
            <a:lstStyle/>
            <a:p>
              <a:pPr algn="ctr"/>
              <a:endParaRPr lang="en-US"/>
            </a:p>
          </p:txBody>
        </p:sp>
        <p:sp>
          <p:nvSpPr>
            <p:cNvPr id="15383" name="AutoShape 23" descr="Solid diamond"/>
            <p:cNvSpPr>
              <a:spLocks noChangeArrowheads="1"/>
            </p:cNvSpPr>
            <p:nvPr/>
          </p:nvSpPr>
          <p:spPr bwMode="auto">
            <a:xfrm>
              <a:off x="6858000" y="3581400"/>
              <a:ext cx="838200" cy="762000"/>
            </a:xfrm>
            <a:prstGeom prst="cloudCallout">
              <a:avLst>
                <a:gd name="adj1" fmla="val -100569"/>
                <a:gd name="adj2" fmla="val 70000"/>
              </a:avLst>
            </a:prstGeom>
            <a:pattFill prst="solidDmnd">
              <a:fgClr>
                <a:srgbClr val="FF0000"/>
              </a:fgClr>
              <a:bgClr>
                <a:srgbClr val="FFFF00"/>
              </a:bgClr>
            </a:pattFill>
            <a:ln w="9525">
              <a:solidFill>
                <a:schemeClr val="tx1"/>
              </a:solidFill>
              <a:round/>
              <a:headEnd/>
              <a:tailEnd/>
            </a:ln>
            <a:effectLst/>
          </p:spPr>
          <p:txBody>
            <a:bodyPr wrap="none" anchor="ctr"/>
            <a:lstStyle/>
            <a:p>
              <a:pPr algn="ctr"/>
              <a:endParaRPr lang="en-US"/>
            </a:p>
          </p:txBody>
        </p:sp>
        <p:sp>
          <p:nvSpPr>
            <p:cNvPr id="15384" name="AutoShape 24"/>
            <p:cNvSpPr>
              <a:spLocks noChangeArrowheads="1"/>
            </p:cNvSpPr>
            <p:nvPr/>
          </p:nvSpPr>
          <p:spPr bwMode="auto">
            <a:xfrm>
              <a:off x="5791200" y="2895600"/>
              <a:ext cx="838200" cy="762000"/>
            </a:xfrm>
            <a:prstGeom prst="cloudCallout">
              <a:avLst>
                <a:gd name="adj1" fmla="val -64204"/>
                <a:gd name="adj2" fmla="val 110000"/>
              </a:avLst>
            </a:prstGeom>
            <a:solidFill>
              <a:srgbClr val="FFFF00"/>
            </a:solidFill>
            <a:ln w="9525">
              <a:solidFill>
                <a:schemeClr val="tx1"/>
              </a:solidFill>
              <a:round/>
              <a:headEnd/>
              <a:tailEnd/>
            </a:ln>
            <a:effectLst/>
          </p:spPr>
          <p:txBody>
            <a:bodyPr wrap="none" anchor="ctr"/>
            <a:lstStyle/>
            <a:p>
              <a:pPr algn="ctr"/>
              <a:endParaRPr lang="en-US"/>
            </a:p>
          </p:txBody>
        </p:sp>
        <p:sp>
          <p:nvSpPr>
            <p:cNvPr id="15385" name="AutoShape 25"/>
            <p:cNvSpPr>
              <a:spLocks noChangeArrowheads="1"/>
            </p:cNvSpPr>
            <p:nvPr/>
          </p:nvSpPr>
          <p:spPr bwMode="auto">
            <a:xfrm>
              <a:off x="5638800" y="5181600"/>
              <a:ext cx="838200" cy="762000"/>
            </a:xfrm>
            <a:prstGeom prst="cloudCallout">
              <a:avLst>
                <a:gd name="adj1" fmla="val -93750"/>
                <a:gd name="adj2" fmla="val -92500"/>
              </a:avLst>
            </a:prstGeom>
            <a:solidFill>
              <a:srgbClr val="FFFF00"/>
            </a:solidFill>
            <a:ln w="9525">
              <a:solidFill>
                <a:schemeClr val="tx1"/>
              </a:solidFill>
              <a:round/>
              <a:headEnd/>
              <a:tailEnd/>
            </a:ln>
            <a:effectLst/>
          </p:spPr>
          <p:txBody>
            <a:bodyPr wrap="none" anchor="ctr"/>
            <a:lstStyle/>
            <a:p>
              <a:pPr algn="ctr"/>
              <a:endParaRPr lang="en-US"/>
            </a:p>
          </p:txBody>
        </p:sp>
        <p:sp>
          <p:nvSpPr>
            <p:cNvPr id="15386" name="AutoShape 26"/>
            <p:cNvSpPr>
              <a:spLocks noChangeArrowheads="1"/>
            </p:cNvSpPr>
            <p:nvPr/>
          </p:nvSpPr>
          <p:spPr bwMode="auto">
            <a:xfrm>
              <a:off x="2743200" y="5181600"/>
              <a:ext cx="838200" cy="762000"/>
            </a:xfrm>
            <a:prstGeom prst="cloudCallout">
              <a:avLst>
                <a:gd name="adj1" fmla="val 78977"/>
                <a:gd name="adj2" fmla="val -85000"/>
              </a:avLst>
            </a:prstGeom>
            <a:solidFill>
              <a:srgbClr val="FFFF00"/>
            </a:solidFill>
            <a:ln w="9525">
              <a:solidFill>
                <a:schemeClr val="tx1"/>
              </a:solidFill>
              <a:round/>
              <a:headEnd/>
              <a:tailEnd/>
            </a:ln>
            <a:effectLst/>
          </p:spPr>
          <p:txBody>
            <a:bodyPr wrap="none" anchor="ctr"/>
            <a:lstStyle/>
            <a:p>
              <a:pPr algn="ctr"/>
              <a:endParaRPr lang="en-US"/>
            </a:p>
          </p:txBody>
        </p:sp>
        <p:sp>
          <p:nvSpPr>
            <p:cNvPr id="15387" name="AutoShape 27"/>
            <p:cNvSpPr>
              <a:spLocks noChangeArrowheads="1"/>
            </p:cNvSpPr>
            <p:nvPr/>
          </p:nvSpPr>
          <p:spPr bwMode="auto">
            <a:xfrm>
              <a:off x="1219200" y="3886200"/>
              <a:ext cx="838200" cy="762000"/>
            </a:xfrm>
            <a:prstGeom prst="cloudCallout">
              <a:avLst>
                <a:gd name="adj1" fmla="val 149431"/>
                <a:gd name="adj2" fmla="val 45000"/>
              </a:avLst>
            </a:prstGeom>
            <a:gradFill rotWithShape="0">
              <a:gsLst>
                <a:gs pos="0">
                  <a:schemeClr val="accent1"/>
                </a:gs>
                <a:gs pos="100000">
                  <a:schemeClr val="accent2"/>
                </a:gs>
              </a:gsLst>
              <a:path path="rect">
                <a:fillToRect l="50000" t="50000" r="50000" b="50000"/>
              </a:path>
            </a:gradFill>
            <a:ln w="9525">
              <a:solidFill>
                <a:schemeClr val="tx1"/>
              </a:solidFill>
              <a:round/>
              <a:headEnd/>
              <a:tailEnd/>
            </a:ln>
            <a:effectLst/>
          </p:spPr>
          <p:txBody>
            <a:bodyPr wrap="none" anchor="ctr"/>
            <a:lstStyle/>
            <a:p>
              <a:pPr algn="ctr"/>
              <a:endParaRPr lang="en-US"/>
            </a:p>
          </p:txBody>
        </p:sp>
        <p:sp>
          <p:nvSpPr>
            <p:cNvPr id="11" name="Oval Callout 10"/>
            <p:cNvSpPr/>
            <p:nvPr/>
          </p:nvSpPr>
          <p:spPr>
            <a:xfrm>
              <a:off x="2286000" y="1524000"/>
              <a:ext cx="2286000" cy="1295400"/>
            </a:xfrm>
            <a:prstGeom prst="wedgeEllipseCallout">
              <a:avLst>
                <a:gd name="adj1" fmla="val 53005"/>
                <a:gd name="adj2" fmla="val 678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9" name="Picture 5" descr="acrosschasm"/>
          <p:cNvPicPr>
            <a:picLocks noChangeAspect="1" noChangeArrowheads="1"/>
          </p:cNvPicPr>
          <p:nvPr/>
        </p:nvPicPr>
        <p:blipFill>
          <a:blip r:embed="rId2" cstate="print"/>
          <a:srcRect/>
          <a:stretch>
            <a:fillRect/>
          </a:stretch>
        </p:blipFill>
        <p:spPr bwMode="auto">
          <a:xfrm>
            <a:off x="2438400" y="838200"/>
            <a:ext cx="3962400" cy="3651250"/>
          </a:xfrm>
          <a:prstGeom prst="rect">
            <a:avLst/>
          </a:prstGeom>
          <a:noFill/>
        </p:spPr>
      </p:pic>
      <p:sp>
        <p:nvSpPr>
          <p:cNvPr id="57350" name="Text Box 6"/>
          <p:cNvSpPr txBox="1">
            <a:spLocks noChangeArrowheads="1"/>
          </p:cNvSpPr>
          <p:nvPr/>
        </p:nvSpPr>
        <p:spPr bwMode="auto">
          <a:xfrm>
            <a:off x="4798741" y="1295400"/>
            <a:ext cx="565150" cy="366712"/>
          </a:xfrm>
          <a:prstGeom prst="rect">
            <a:avLst/>
          </a:prstGeom>
          <a:noFill/>
          <a:ln w="9525">
            <a:noFill/>
            <a:miter lim="800000"/>
            <a:headEnd/>
            <a:tailEnd/>
          </a:ln>
          <a:effectLst/>
        </p:spPr>
        <p:txBody>
          <a:bodyPr wrap="none">
            <a:spAutoFit/>
          </a:bodyPr>
          <a:lstStyle/>
          <a:p>
            <a:pPr>
              <a:spcBef>
                <a:spcPct val="0"/>
              </a:spcBef>
              <a:buFontTx/>
              <a:buNone/>
            </a:pPr>
            <a:r>
              <a:rPr lang="en-US" dirty="0">
                <a:effectLst/>
                <a:latin typeface="Arial" charset="0"/>
                <a:cs typeface="Arial" charset="0"/>
              </a:rPr>
              <a:t>???</a:t>
            </a:r>
          </a:p>
        </p:txBody>
      </p:sp>
      <p:sp>
        <p:nvSpPr>
          <p:cNvPr id="57351" name="Text Box 7"/>
          <p:cNvSpPr txBox="1">
            <a:spLocks noChangeArrowheads="1"/>
          </p:cNvSpPr>
          <p:nvPr/>
        </p:nvSpPr>
        <p:spPr bwMode="auto">
          <a:xfrm>
            <a:off x="3200400" y="1219200"/>
            <a:ext cx="1368425" cy="611188"/>
          </a:xfrm>
          <a:prstGeom prst="rect">
            <a:avLst/>
          </a:prstGeom>
          <a:noFill/>
          <a:ln w="9525">
            <a:noFill/>
            <a:miter lim="800000"/>
            <a:headEnd/>
            <a:tailEnd/>
          </a:ln>
          <a:effectLst/>
        </p:spPr>
        <p:txBody>
          <a:bodyPr wrap="none">
            <a:spAutoFit/>
          </a:bodyPr>
          <a:lstStyle/>
          <a:p>
            <a:pPr>
              <a:spcBef>
                <a:spcPct val="0"/>
              </a:spcBef>
              <a:buFontTx/>
              <a:buNone/>
            </a:pPr>
            <a:r>
              <a:rPr lang="en-US" sz="1600" dirty="0">
                <a:effectLst/>
              </a:rPr>
              <a:t>Chasm?</a:t>
            </a:r>
          </a:p>
          <a:p>
            <a:pPr>
              <a:spcBef>
                <a:spcPct val="0"/>
              </a:spcBef>
              <a:buFontTx/>
              <a:buNone/>
            </a:pPr>
            <a:r>
              <a:rPr lang="en-US" sz="1600" dirty="0">
                <a:effectLst/>
              </a:rPr>
              <a:t>What Chasm</a:t>
            </a:r>
            <a:r>
              <a:rPr lang="en-US" dirty="0">
                <a:effectLst/>
                <a:latin typeface="Arial" charset="0"/>
                <a:cs typeface="Arial" charset="0"/>
              </a:rPr>
              <a:t>?</a:t>
            </a:r>
          </a:p>
        </p:txBody>
      </p:sp>
      <p:sp>
        <p:nvSpPr>
          <p:cNvPr id="5" name="Title 1"/>
          <p:cNvSpPr txBox="1">
            <a:spLocks/>
          </p:cNvSpPr>
          <p:nvPr/>
        </p:nvSpPr>
        <p:spPr>
          <a:xfrm>
            <a:off x="609600" y="4876800"/>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Culture is, by its very nature, completely </a:t>
            </a:r>
            <a:r>
              <a:rPr kumimoji="0" lang="en-US" sz="4400" b="0" i="0" u="none" strike="noStrike" kern="1200" cap="none" spc="0" normalizeH="0" baseline="0" noProof="0" dirty="0" smtClean="0">
                <a:ln>
                  <a:noFill/>
                </a:ln>
                <a:solidFill>
                  <a:schemeClr val="tx1"/>
                </a:solidFill>
                <a:effectLst/>
                <a:uLnTx/>
                <a:uFillTx/>
                <a:latin typeface="Algerian" pitchFamily="82" charset="0"/>
                <a:ea typeface="+mj-ea"/>
                <a:cs typeface="+mj-cs"/>
              </a:rPr>
              <a:t>unconscious</a:t>
            </a:r>
            <a:endParaRPr kumimoji="0" lang="en-US" sz="4400" b="0" i="0" u="none" strike="noStrike" kern="1200" cap="none" spc="0" normalizeH="0" baseline="0" noProof="0" dirty="0">
              <a:ln>
                <a:noFill/>
              </a:ln>
              <a:solidFill>
                <a:schemeClr val="tx1"/>
              </a:solidFill>
              <a:effectLst/>
              <a:uLnTx/>
              <a:uFillTx/>
              <a:latin typeface="Algeria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p:bldP spid="57351" grpId="0"/>
    </p:bldLst>
  </p:timing>
</p:sld>
</file>

<file path=ppt/theme/theme1.xml><?xml version="1.0" encoding="utf-8"?>
<a:theme xmlns:a="http://schemas.openxmlformats.org/drawingml/2006/main" name="Office Theme">
  <a:themeElements>
    <a:clrScheme name="Custom 2">
      <a:dk1>
        <a:srgbClr val="0F243E"/>
      </a:dk1>
      <a:lt1>
        <a:srgbClr val="FFFFCC"/>
      </a:lt1>
      <a:dk2>
        <a:srgbClr val="17365D"/>
      </a:dk2>
      <a:lt2>
        <a:srgbClr val="DBE5F1"/>
      </a:lt2>
      <a:accent1>
        <a:srgbClr val="548DD4"/>
      </a:accent1>
      <a:accent2>
        <a:srgbClr val="F6EB18"/>
      </a:accent2>
      <a:accent3>
        <a:srgbClr val="CCC1D9"/>
      </a:accent3>
      <a:accent4>
        <a:srgbClr val="8064A2"/>
      </a:accent4>
      <a:accent5>
        <a:srgbClr val="4BACC6"/>
      </a:accent5>
      <a:accent6>
        <a:srgbClr val="03FD86"/>
      </a:accent6>
      <a:hlink>
        <a:srgbClr val="0000FF"/>
      </a:hlink>
      <a:folHlink>
        <a:srgbClr val="800080"/>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TotalTime>
  <Words>2330</Words>
  <Application>Microsoft Office PowerPoint</Application>
  <PresentationFormat>On-screen Show (4:3)</PresentationFormat>
  <Paragraphs>226</Paragraphs>
  <Slides>41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44" baseType="lpstr">
      <vt:lpstr>Office Theme</vt:lpstr>
      <vt:lpstr>Clip</vt:lpstr>
      <vt:lpstr>MathType 6.0 Equation</vt:lpstr>
      <vt:lpstr>What is the Definition of Definition? And other mathematical cultural conundrums</vt:lpstr>
      <vt:lpstr>Slide 2</vt:lpstr>
      <vt:lpstr>Teacher as Amateur  Cognitive Scientist</vt:lpstr>
      <vt:lpstr>Teacher as Amateur  Cognitive Scientist</vt:lpstr>
      <vt:lpstr>Teacher as Amateur  Cognitive Scientist</vt:lpstr>
      <vt:lpstr>Slide 6</vt:lpstr>
      <vt:lpstr>Let’s try an experiment . . .</vt:lpstr>
      <vt:lpstr>Slide 8</vt:lpstr>
      <vt:lpstr>Slide 9</vt:lpstr>
      <vt:lpstr>Cultural Elements</vt:lpstr>
      <vt:lpstr>Slide 11</vt:lpstr>
      <vt:lpstr>Slide 12</vt:lpstr>
      <vt:lpstr>Slide 13</vt:lpstr>
      <vt:lpstr>Slide 14</vt:lpstr>
      <vt:lpstr>“That’s obvious.”</vt:lpstr>
      <vt:lpstr>The Purpose of Proof</vt:lpstr>
      <vt:lpstr>I Stipulate Two Things</vt:lpstr>
      <vt:lpstr>That’s Obvious, too!</vt:lpstr>
      <vt:lpstr>The Purpose of Proof</vt:lpstr>
      <vt:lpstr>Slide 20</vt:lpstr>
      <vt:lpstr>Slide 21</vt:lpstr>
      <vt:lpstr>Karen came to my office one day….</vt:lpstr>
      <vt:lpstr>Charlie came by later. . .</vt:lpstr>
      <vt:lpstr>Slide 24</vt:lpstr>
      <vt:lpstr>Slide 25</vt:lpstr>
      <vt:lpstr>Slide 26</vt:lpstr>
      <vt:lpstr>Sorting out the Issues Equivalence Relations</vt:lpstr>
      <vt:lpstr>Slide 28</vt:lpstr>
      <vt:lpstr>Slide 29</vt:lpstr>
      <vt:lpstr>Exploratory Exercises</vt:lpstr>
      <vt:lpstr>Discovering Trees</vt:lpstr>
      <vt:lpstr>Impasse!</vt:lpstr>
      <vt:lpstr>Breaking the Impasse </vt:lpstr>
      <vt:lpstr>Don’t just stand there! Do something.</vt:lpstr>
      <vt:lpstr>Pre-empting the Impasse</vt:lpstr>
      <vt:lpstr>But all this begs an important question.</vt:lpstr>
      <vt:lpstr>Precipitating the Impasse Impasse as tool</vt:lpstr>
      <vt:lpstr>Precipitating the Impasse Impasse as tool</vt:lpstr>
      <vt:lpstr>Slide 39</vt:lpstr>
      <vt:lpstr>Morale: “Healthy frustration” vs. “cancerous frustration”</vt:lpstr>
      <vt:lpstr>Generalization</vt:lpstr>
    </vt:vector>
  </TitlesOfParts>
  <Company>Kenyon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S. Schumacher</dc:creator>
  <cp:lastModifiedBy>Carol S. Schumacher</cp:lastModifiedBy>
  <cp:revision>79</cp:revision>
  <dcterms:created xsi:type="dcterms:W3CDTF">2010-07-28T18:03:06Z</dcterms:created>
  <dcterms:modified xsi:type="dcterms:W3CDTF">2010-07-30T16:30:47Z</dcterms:modified>
</cp:coreProperties>
</file>